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60" r:id="rId3"/>
    <p:sldId id="258" r:id="rId4"/>
    <p:sldId id="263" r:id="rId5"/>
    <p:sldId id="293" r:id="rId6"/>
    <p:sldId id="265" r:id="rId7"/>
    <p:sldId id="294" r:id="rId8"/>
    <p:sldId id="25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85" r:id="rId18"/>
    <p:sldId id="276" r:id="rId19"/>
    <p:sldId id="277" r:id="rId20"/>
    <p:sldId id="280" r:id="rId21"/>
    <p:sldId id="279" r:id="rId22"/>
    <p:sldId id="286" r:id="rId23"/>
    <p:sldId id="281" r:id="rId24"/>
    <p:sldId id="283" r:id="rId25"/>
    <p:sldId id="282" r:id="rId26"/>
    <p:sldId id="289" r:id="rId27"/>
    <p:sldId id="291" r:id="rId28"/>
    <p:sldId id="292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353"/>
    <a:srgbClr val="FFFCF4"/>
    <a:srgbClr val="F3F1C8"/>
    <a:srgbClr val="F6EFDE"/>
    <a:srgbClr val="21783D"/>
    <a:srgbClr val="0D0000"/>
    <a:srgbClr val="B2470F"/>
    <a:srgbClr val="0D7891"/>
    <a:srgbClr val="FEF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2308"/>
  </p:normalViewPr>
  <p:slideViewPr>
    <p:cSldViewPr snapToGrid="0" snapToObjects="1">
      <p:cViewPr varScale="1">
        <p:scale>
          <a:sx n="102" d="100"/>
          <a:sy n="102" d="100"/>
        </p:scale>
        <p:origin x="14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7E98B-3C9F-0F4D-BCCF-6F8D44752C2A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3DF9-8AE2-2F49-B359-A3217E28B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0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3DF9-8AE2-2F49-B359-A3217E28B4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9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78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1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40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783471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81184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4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4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4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2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7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9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67FD-4743-664E-92BC-24BD6A36B04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98EE-6DA8-9941-94F8-31AA05064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AA364F-8917-A04A-B583-378F92C1B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9598"/>
          <a:stretch/>
        </p:blipFill>
        <p:spPr>
          <a:xfrm>
            <a:off x="3175990" y="4388984"/>
            <a:ext cx="2792013" cy="1359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AA3F1-28D7-F64A-AF09-AEA87588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014" y="2152599"/>
            <a:ext cx="1861967" cy="3979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D29248-0A8D-0E45-96C6-217BFADCF014}"/>
              </a:ext>
            </a:extLst>
          </p:cNvPr>
          <p:cNvSpPr txBox="1"/>
          <p:nvPr/>
        </p:nvSpPr>
        <p:spPr>
          <a:xfrm>
            <a:off x="806384" y="2909399"/>
            <a:ext cx="75312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B2470F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PRICING PROPOSAL AND STRATEGY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22C300-122F-2F4F-B5C2-645488E8A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56" b="93156" l="5146" r="96226">
                        <a14:foregroundMark x1="5575" y1="88622" x2="43654" y2="89156"/>
                        <a14:foregroundMark x1="43654" y1="89156" x2="60549" y2="88444"/>
                        <a14:foregroundMark x1="60549" y1="88444" x2="81475" y2="55378"/>
                        <a14:foregroundMark x1="81475" y1="55378" x2="93825" y2="45778"/>
                        <a14:foregroundMark x1="10034" y1="91200" x2="62350" y2="89600"/>
                        <a14:foregroundMark x1="62350" y1="89600" x2="74614" y2="89600"/>
                        <a14:foregroundMark x1="5146" y1="93244" x2="7118" y2="90133"/>
                        <a14:foregroundMark x1="45969" y1="92711" x2="65695" y2="92711"/>
                        <a14:foregroundMark x1="93825" y1="41689" x2="96226" y2="42756"/>
                        <a14:backgroundMark x1="40566" y1="6489" x2="51458" y2="20178"/>
                        <a14:backgroundMark x1="51458" y1="20178" x2="80017" y2="23822"/>
                      </a14:backgroundRemoval>
                    </a14:imgEffect>
                  </a14:imgLayer>
                </a14:imgProps>
              </a:ext>
            </a:extLst>
          </a:blip>
          <a:srcRect b="7262"/>
          <a:stretch/>
        </p:blipFill>
        <p:spPr>
          <a:xfrm>
            <a:off x="3136499" y="4260395"/>
            <a:ext cx="2899569" cy="25976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6CD976-6C6A-6848-B667-4B951096667A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B24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485BF5-662D-3545-9B3F-FE549C3A6464}"/>
              </a:ext>
            </a:extLst>
          </p:cNvPr>
          <p:cNvCxnSpPr>
            <a:cxnSpLocks/>
          </p:cNvCxnSpPr>
          <p:nvPr/>
        </p:nvCxnSpPr>
        <p:spPr>
          <a:xfrm>
            <a:off x="0" y="6820326"/>
            <a:ext cx="9144000" cy="0"/>
          </a:xfrm>
          <a:prstGeom prst="line">
            <a:avLst/>
          </a:prstGeom>
          <a:ln w="85725">
            <a:solidFill>
              <a:srgbClr val="B24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00162 C 0.00104 1.85185E-6 -0.01406 0.00532 -0.01406 -0.00232 C -0.01406 -0.00996 -0.0026 -0.00371 0.00313 -0.0044 C 0.00677 -0.00509 0.01042 -0.00579 0.01407 -0.00648 C -2.5E-6 -0.00787 -0.04166 -0.00486 -0.02812 -0.01065 C -0.01337 -0.01713 0.00313 -0.01088 0.01875 -0.00857 C 0.02448 -0.00787 0.00729 -0.00718 0.00157 -0.00648 C -0.00052 -0.00579 -0.0059 -0.00695 -0.00468 -0.0044 C -0.00295 -0.00093 0.00469 -0.00023 0.00469 1.85185E-6 C 0.00209 0.00023 -0.00121 -0.0007 -0.00312 0.00162 C -0.00434 0.00324 -0.00312 0.00694 -0.00156 0.00787 C -0.00052 0.00856 0.00521 0.00347 0.00313 0.00162 Z " pathEditMode="relative" rAng="0" ptsTypes="AAAAAAAAAA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00" y="-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2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ircle"/>
          <p:cNvSpPr/>
          <p:nvPr/>
        </p:nvSpPr>
        <p:spPr>
          <a:xfrm>
            <a:off x="3641202" y="1165632"/>
            <a:ext cx="2524206" cy="2524207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3" name="Circle"/>
          <p:cNvSpPr/>
          <p:nvPr/>
        </p:nvSpPr>
        <p:spPr>
          <a:xfrm>
            <a:off x="7072312" y="4442519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4" name="Circle"/>
          <p:cNvSpPr/>
          <p:nvPr/>
        </p:nvSpPr>
        <p:spPr>
          <a:xfrm>
            <a:off x="7207052" y="500856"/>
            <a:ext cx="1403051" cy="1403051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5" name="Circle"/>
          <p:cNvSpPr/>
          <p:nvPr/>
        </p:nvSpPr>
        <p:spPr>
          <a:xfrm>
            <a:off x="626582" y="1276915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6" name="The  Pros of doing business…"/>
          <p:cNvSpPr txBox="1"/>
          <p:nvPr/>
        </p:nvSpPr>
        <p:spPr>
          <a:xfrm>
            <a:off x="848748" y="4366648"/>
            <a:ext cx="4970913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The  Pros of doing business </a:t>
            </a:r>
          </a:p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with the wholesaler</a:t>
            </a:r>
          </a:p>
        </p:txBody>
      </p:sp>
      <p:sp>
        <p:nvSpPr>
          <p:cNvPr id="147" name="Stable…"/>
          <p:cNvSpPr txBox="1"/>
          <p:nvPr/>
        </p:nvSpPr>
        <p:spPr>
          <a:xfrm>
            <a:off x="878735" y="1609988"/>
            <a:ext cx="710132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Stable </a:t>
            </a:r>
          </a:p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income</a:t>
            </a:r>
          </a:p>
        </p:txBody>
      </p:sp>
      <p:sp>
        <p:nvSpPr>
          <p:cNvPr id="148" name="Brand…"/>
          <p:cNvSpPr txBox="1"/>
          <p:nvPr/>
        </p:nvSpPr>
        <p:spPr>
          <a:xfrm>
            <a:off x="7349129" y="895792"/>
            <a:ext cx="111889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Brand</a:t>
            </a:r>
          </a:p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promotion</a:t>
            </a:r>
          </a:p>
        </p:txBody>
      </p:sp>
      <p:sp>
        <p:nvSpPr>
          <p:cNvPr id="149" name="Establish…"/>
          <p:cNvSpPr txBox="1"/>
          <p:nvPr/>
        </p:nvSpPr>
        <p:spPr>
          <a:xfrm>
            <a:off x="3776394" y="2012975"/>
            <a:ext cx="2253823" cy="829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5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2461"/>
              <a:t>Establish</a:t>
            </a:r>
          </a:p>
          <a:p>
            <a:pPr>
              <a:defRPr sz="35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2461"/>
              <a:t>brand image</a:t>
            </a:r>
          </a:p>
        </p:txBody>
      </p:sp>
      <p:sp>
        <p:nvSpPr>
          <p:cNvPr id="150" name="Lower…"/>
          <p:cNvSpPr txBox="1"/>
          <p:nvPr/>
        </p:nvSpPr>
        <p:spPr>
          <a:xfrm>
            <a:off x="7358930" y="4764821"/>
            <a:ext cx="641202" cy="569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Lower</a:t>
            </a:r>
          </a:p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cost</a:t>
            </a:r>
          </a:p>
        </p:txBody>
      </p:sp>
      <p:pic>
        <p:nvPicPr>
          <p:cNvPr id="151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624478">
            <a:off x="1847987" y="2163300"/>
            <a:ext cx="1673930" cy="53579"/>
          </a:xfrm>
          <a:prstGeom prst="rect">
            <a:avLst/>
          </a:prstGeom>
        </p:spPr>
      </p:pic>
      <p:pic>
        <p:nvPicPr>
          <p:cNvPr id="153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957809">
            <a:off x="5664352" y="3969668"/>
            <a:ext cx="1833655" cy="53579"/>
          </a:xfrm>
          <a:prstGeom prst="rect">
            <a:avLst/>
          </a:prstGeom>
        </p:spPr>
      </p:pic>
      <p:pic>
        <p:nvPicPr>
          <p:cNvPr id="155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19824849">
            <a:off x="6086875" y="1747093"/>
            <a:ext cx="1198711" cy="53579"/>
          </a:xfrm>
          <a:prstGeom prst="rect">
            <a:avLst/>
          </a:prstGeom>
        </p:spPr>
      </p:pic>
      <p:sp>
        <p:nvSpPr>
          <p:cNvPr id="157" name="Rectangle"/>
          <p:cNvSpPr/>
          <p:nvPr/>
        </p:nvSpPr>
        <p:spPr>
          <a:xfrm rot="16200000">
            <a:off x="4422235" y="1765439"/>
            <a:ext cx="299531" cy="923943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205793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ircle"/>
          <p:cNvSpPr/>
          <p:nvPr/>
        </p:nvSpPr>
        <p:spPr>
          <a:xfrm>
            <a:off x="2799131" y="2144794"/>
            <a:ext cx="1065099" cy="1065099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0" name="Circle"/>
          <p:cNvSpPr/>
          <p:nvPr/>
        </p:nvSpPr>
        <p:spPr>
          <a:xfrm>
            <a:off x="6643687" y="4134445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1" name="Circle"/>
          <p:cNvSpPr/>
          <p:nvPr/>
        </p:nvSpPr>
        <p:spPr>
          <a:xfrm>
            <a:off x="6104516" y="90302"/>
            <a:ext cx="2753020" cy="2753019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2" name="Circle"/>
          <p:cNvSpPr/>
          <p:nvPr/>
        </p:nvSpPr>
        <p:spPr>
          <a:xfrm>
            <a:off x="447988" y="455384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4" name="Stable…"/>
          <p:cNvSpPr txBox="1"/>
          <p:nvPr/>
        </p:nvSpPr>
        <p:spPr>
          <a:xfrm>
            <a:off x="700141" y="788457"/>
            <a:ext cx="710132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Stable </a:t>
            </a:r>
          </a:p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income</a:t>
            </a:r>
          </a:p>
        </p:txBody>
      </p:sp>
      <p:sp>
        <p:nvSpPr>
          <p:cNvPr id="165" name="Brand…"/>
          <p:cNvSpPr txBox="1"/>
          <p:nvPr/>
        </p:nvSpPr>
        <p:spPr>
          <a:xfrm>
            <a:off x="6310031" y="943816"/>
            <a:ext cx="2341989" cy="1045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45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164"/>
              <a:t>Brand</a:t>
            </a:r>
          </a:p>
          <a:p>
            <a:pPr>
              <a:defRPr sz="45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164"/>
              <a:t>promotion</a:t>
            </a:r>
          </a:p>
        </p:txBody>
      </p:sp>
      <p:sp>
        <p:nvSpPr>
          <p:cNvPr id="166" name="Establish…"/>
          <p:cNvSpPr txBox="1"/>
          <p:nvPr/>
        </p:nvSpPr>
        <p:spPr>
          <a:xfrm>
            <a:off x="2899670" y="2478923"/>
            <a:ext cx="864020" cy="39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Establish</a:t>
            </a:r>
          </a:p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brand image</a:t>
            </a:r>
          </a:p>
        </p:txBody>
      </p:sp>
      <p:sp>
        <p:nvSpPr>
          <p:cNvPr id="167" name="Lower…"/>
          <p:cNvSpPr txBox="1"/>
          <p:nvPr/>
        </p:nvSpPr>
        <p:spPr>
          <a:xfrm>
            <a:off x="6930305" y="4456747"/>
            <a:ext cx="641202" cy="569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Lower</a:t>
            </a:r>
          </a:p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cost</a:t>
            </a:r>
          </a:p>
        </p:txBody>
      </p:sp>
      <p:pic>
        <p:nvPicPr>
          <p:cNvPr id="168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997792">
            <a:off x="1436968" y="1853447"/>
            <a:ext cx="1442431" cy="53579"/>
          </a:xfrm>
          <a:prstGeom prst="rect">
            <a:avLst/>
          </a:prstGeom>
        </p:spPr>
      </p:pic>
      <p:pic>
        <p:nvPicPr>
          <p:cNvPr id="170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767537">
            <a:off x="3654497" y="3801448"/>
            <a:ext cx="3057595" cy="53579"/>
          </a:xfrm>
          <a:prstGeom prst="rect">
            <a:avLst/>
          </a:prstGeom>
        </p:spPr>
      </p:pic>
      <p:pic>
        <p:nvPicPr>
          <p:cNvPr id="172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20455371">
            <a:off x="3993181" y="1993478"/>
            <a:ext cx="2024294" cy="53579"/>
          </a:xfrm>
          <a:prstGeom prst="rect">
            <a:avLst/>
          </a:prstGeom>
        </p:spPr>
      </p:pic>
      <p:sp>
        <p:nvSpPr>
          <p:cNvPr id="174" name="Rectangle"/>
          <p:cNvSpPr/>
          <p:nvPr/>
        </p:nvSpPr>
        <p:spPr>
          <a:xfrm rot="16200000">
            <a:off x="4422235" y="1765439"/>
            <a:ext cx="299531" cy="923943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" name="The  Pros of doing business…">
            <a:extLst>
              <a:ext uri="{FF2B5EF4-FFF2-40B4-BE49-F238E27FC236}">
                <a16:creationId xmlns:a16="http://schemas.microsoft.com/office/drawing/2014/main" id="{F3E8B011-CB2B-6E49-B1F0-F46DA3BCAF96}"/>
              </a:ext>
            </a:extLst>
          </p:cNvPr>
          <p:cNvSpPr txBox="1"/>
          <p:nvPr/>
        </p:nvSpPr>
        <p:spPr>
          <a:xfrm>
            <a:off x="848748" y="4366648"/>
            <a:ext cx="4970913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The  Pros of doing business </a:t>
            </a:r>
          </a:p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with the wholesaler</a:t>
            </a:r>
          </a:p>
        </p:txBody>
      </p:sp>
    </p:spTree>
    <p:extLst>
      <p:ext uri="{BB962C8B-B14F-4D97-AF65-F5344CB8AC3E}">
        <p14:creationId xmlns:p14="http://schemas.microsoft.com/office/powerpoint/2010/main" val="33203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ircle"/>
          <p:cNvSpPr/>
          <p:nvPr/>
        </p:nvSpPr>
        <p:spPr>
          <a:xfrm>
            <a:off x="2619449" y="2350177"/>
            <a:ext cx="1065099" cy="1065099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7" name="Circle"/>
          <p:cNvSpPr/>
          <p:nvPr/>
        </p:nvSpPr>
        <p:spPr>
          <a:xfrm>
            <a:off x="6213611" y="2786664"/>
            <a:ext cx="2499110" cy="2499110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8" name="Circle"/>
          <p:cNvSpPr/>
          <p:nvPr/>
        </p:nvSpPr>
        <p:spPr>
          <a:xfrm>
            <a:off x="6778934" y="253385"/>
            <a:ext cx="1368464" cy="1368464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9" name="Circle"/>
          <p:cNvSpPr/>
          <p:nvPr/>
        </p:nvSpPr>
        <p:spPr>
          <a:xfrm>
            <a:off x="447988" y="455384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81" name="Stable…"/>
          <p:cNvSpPr txBox="1"/>
          <p:nvPr/>
        </p:nvSpPr>
        <p:spPr>
          <a:xfrm>
            <a:off x="700141" y="788457"/>
            <a:ext cx="710132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Stable </a:t>
            </a:r>
          </a:p>
          <a:p>
            <a:pPr>
              <a:defRPr sz="2200">
                <a:latin typeface="Futura"/>
                <a:ea typeface="Futura"/>
                <a:cs typeface="Futura"/>
                <a:sym typeface="Futura"/>
              </a:defRPr>
            </a:pPr>
            <a:r>
              <a:rPr sz="1547"/>
              <a:t>income</a:t>
            </a:r>
          </a:p>
        </p:txBody>
      </p:sp>
      <p:sp>
        <p:nvSpPr>
          <p:cNvPr id="182" name="Brand…"/>
          <p:cNvSpPr txBox="1"/>
          <p:nvPr/>
        </p:nvSpPr>
        <p:spPr>
          <a:xfrm>
            <a:off x="6903718" y="631027"/>
            <a:ext cx="111889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Brand</a:t>
            </a:r>
          </a:p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promotion</a:t>
            </a:r>
          </a:p>
        </p:txBody>
      </p:sp>
      <p:sp>
        <p:nvSpPr>
          <p:cNvPr id="183" name="Establish…"/>
          <p:cNvSpPr txBox="1"/>
          <p:nvPr/>
        </p:nvSpPr>
        <p:spPr>
          <a:xfrm>
            <a:off x="2719988" y="2684306"/>
            <a:ext cx="864020" cy="39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Establish</a:t>
            </a:r>
          </a:p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brand image</a:t>
            </a:r>
          </a:p>
        </p:txBody>
      </p:sp>
      <p:sp>
        <p:nvSpPr>
          <p:cNvPr id="184" name="Lower…"/>
          <p:cNvSpPr txBox="1"/>
          <p:nvPr/>
        </p:nvSpPr>
        <p:spPr>
          <a:xfrm>
            <a:off x="6667275" y="3459106"/>
            <a:ext cx="1591783" cy="115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50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516"/>
              <a:t>Lower</a:t>
            </a:r>
          </a:p>
          <a:p>
            <a:pPr>
              <a:defRPr sz="50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516"/>
              <a:t>cost</a:t>
            </a:r>
          </a:p>
        </p:txBody>
      </p:sp>
      <p:pic>
        <p:nvPicPr>
          <p:cNvPr id="185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2700000">
            <a:off x="1341472" y="1977987"/>
            <a:ext cx="1484085" cy="53579"/>
          </a:xfrm>
          <a:prstGeom prst="rect">
            <a:avLst/>
          </a:prstGeom>
        </p:spPr>
      </p:pic>
      <p:pic>
        <p:nvPicPr>
          <p:cNvPr id="187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991628">
            <a:off x="3650661" y="3576130"/>
            <a:ext cx="2596837" cy="53579"/>
          </a:xfrm>
          <a:prstGeom prst="rect">
            <a:avLst/>
          </a:prstGeom>
        </p:spPr>
      </p:pic>
      <p:pic>
        <p:nvPicPr>
          <p:cNvPr id="189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20048307">
            <a:off x="3480004" y="1817815"/>
            <a:ext cx="3406581" cy="53579"/>
          </a:xfrm>
          <a:prstGeom prst="rect">
            <a:avLst/>
          </a:prstGeom>
        </p:spPr>
      </p:pic>
      <p:sp>
        <p:nvSpPr>
          <p:cNvPr id="191" name="Rectangle"/>
          <p:cNvSpPr/>
          <p:nvPr/>
        </p:nvSpPr>
        <p:spPr>
          <a:xfrm rot="16200000">
            <a:off x="4422235" y="1765439"/>
            <a:ext cx="299531" cy="923943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" name="The  Pros of doing business…">
            <a:extLst>
              <a:ext uri="{FF2B5EF4-FFF2-40B4-BE49-F238E27FC236}">
                <a16:creationId xmlns:a16="http://schemas.microsoft.com/office/drawing/2014/main" id="{38CD31E1-EF23-2349-AF46-E794B364FAFB}"/>
              </a:ext>
            </a:extLst>
          </p:cNvPr>
          <p:cNvSpPr txBox="1"/>
          <p:nvPr/>
        </p:nvSpPr>
        <p:spPr>
          <a:xfrm>
            <a:off x="848748" y="4366648"/>
            <a:ext cx="4970913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The  Pros of doing business </a:t>
            </a:r>
          </a:p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with the wholesaler</a:t>
            </a:r>
          </a:p>
        </p:txBody>
      </p:sp>
    </p:spTree>
    <p:extLst>
      <p:ext uri="{BB962C8B-B14F-4D97-AF65-F5344CB8AC3E}">
        <p14:creationId xmlns:p14="http://schemas.microsoft.com/office/powerpoint/2010/main" val="287127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"/>
          <p:cNvSpPr/>
          <p:nvPr/>
        </p:nvSpPr>
        <p:spPr>
          <a:xfrm>
            <a:off x="-7713" y="2119558"/>
            <a:ext cx="9159426" cy="4768488"/>
          </a:xfrm>
          <a:prstGeom prst="rect">
            <a:avLst/>
          </a:prstGeom>
          <a:solidFill>
            <a:srgbClr val="BE694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94" name="Plan  A…"/>
          <p:cNvSpPr txBox="1">
            <a:spLocks noGrp="1"/>
          </p:cNvSpPr>
          <p:nvPr>
            <p:ph type="ctrTitle"/>
          </p:nvPr>
        </p:nvSpPr>
        <p:spPr>
          <a:xfrm>
            <a:off x="559502" y="-761114"/>
            <a:ext cx="7358063" cy="2321719"/>
          </a:xfrm>
          <a:prstGeom prst="rect">
            <a:avLst/>
          </a:prstGeom>
        </p:spPr>
        <p:txBody>
          <a:bodyPr/>
          <a:lstStyle/>
          <a:p>
            <a:pPr algn="l" defTabSz="321457">
              <a:defRPr sz="7200">
                <a:solidFill>
                  <a:srgbClr val="B04014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Plan  A </a:t>
            </a:r>
            <a:r>
              <a:rPr sz="2109"/>
              <a:t> </a:t>
            </a:r>
          </a:p>
          <a:p>
            <a:pPr algn="l" defTabSz="321457">
              <a:defRPr sz="7200">
                <a:solidFill>
                  <a:srgbClr val="B04014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2109"/>
              <a:t>for Risk -aversive small wholesaler</a:t>
            </a:r>
          </a:p>
        </p:txBody>
      </p:sp>
      <p:sp>
        <p:nvSpPr>
          <p:cNvPr id="195" name="Triangle"/>
          <p:cNvSpPr/>
          <p:nvPr/>
        </p:nvSpPr>
        <p:spPr>
          <a:xfrm>
            <a:off x="-691031" y="2595128"/>
            <a:ext cx="9859129" cy="4262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96" name="$37.99/case &amp; Shipping Free…"/>
          <p:cNvSpPr txBox="1"/>
          <p:nvPr/>
        </p:nvSpPr>
        <p:spPr>
          <a:xfrm>
            <a:off x="370620" y="3043183"/>
            <a:ext cx="4653518" cy="240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$37.99/case &amp; Shipping Free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Retail price must not be lower than $2.49/bag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50% of retail profits will be paid to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Pulp Pantry as a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final payment</a:t>
            </a:r>
          </a:p>
        </p:txBody>
      </p:sp>
      <p:sp>
        <p:nvSpPr>
          <p:cNvPr id="197" name="$44.99/case &amp; Shipping Free…"/>
          <p:cNvSpPr txBox="1"/>
          <p:nvPr/>
        </p:nvSpPr>
        <p:spPr>
          <a:xfrm>
            <a:off x="2335142" y="4842438"/>
            <a:ext cx="6581995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$44.99/case &amp; Shipping Free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Retail price must not be lower than $5.99/bag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50% of retail profits will be paid to Pulp Pantry as a final payment</a:t>
            </a:r>
          </a:p>
        </p:txBody>
      </p:sp>
      <p:sp>
        <p:nvSpPr>
          <p:cNvPr id="198" name="1.5OZ x 35 bags"/>
          <p:cNvSpPr txBox="1"/>
          <p:nvPr/>
        </p:nvSpPr>
        <p:spPr>
          <a:xfrm>
            <a:off x="853706" y="2363265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1.5OZ x 35 bags</a:t>
            </a:r>
          </a:p>
        </p:txBody>
      </p:sp>
      <p:sp>
        <p:nvSpPr>
          <p:cNvPr id="199" name="5OZ…"/>
          <p:cNvSpPr txBox="1"/>
          <p:nvPr/>
        </p:nvSpPr>
        <p:spPr>
          <a:xfrm>
            <a:off x="7448330" y="3467568"/>
            <a:ext cx="1183017" cy="680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B04020"/>
                </a:solidFill>
              </a:defRPr>
            </a:pPr>
            <a:r>
              <a:rPr sz="1977"/>
              <a:t>5OZ </a:t>
            </a:r>
          </a:p>
          <a:p>
            <a:pPr>
              <a:defRPr>
                <a:solidFill>
                  <a:srgbClr val="B04020"/>
                </a:solidFill>
              </a:defRPr>
            </a:pPr>
            <a:r>
              <a:rPr sz="1977"/>
              <a:t>x 15 bags</a:t>
            </a:r>
          </a:p>
        </p:txBody>
      </p:sp>
      <p:pic>
        <p:nvPicPr>
          <p:cNvPr id="200" name="index__barbecue.png" descr="index__barbec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73" y="52584"/>
            <a:ext cx="3554016" cy="17859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tangle"/>
          <p:cNvSpPr/>
          <p:nvPr/>
        </p:nvSpPr>
        <p:spPr>
          <a:xfrm>
            <a:off x="-25264" y="1863948"/>
            <a:ext cx="9194528" cy="134134"/>
          </a:xfrm>
          <a:prstGeom prst="rect">
            <a:avLst/>
          </a:prstGeom>
          <a:solidFill>
            <a:srgbClr val="BE694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386768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-7713" y="2119558"/>
            <a:ext cx="9159426" cy="4768488"/>
          </a:xfrm>
          <a:prstGeom prst="rect">
            <a:avLst/>
          </a:prstGeom>
          <a:solidFill>
            <a:srgbClr val="BE694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4" name="Plan  A…"/>
          <p:cNvSpPr txBox="1">
            <a:spLocks noGrp="1"/>
          </p:cNvSpPr>
          <p:nvPr>
            <p:ph type="ctrTitle"/>
          </p:nvPr>
        </p:nvSpPr>
        <p:spPr>
          <a:xfrm>
            <a:off x="559502" y="-761114"/>
            <a:ext cx="7358063" cy="2321719"/>
          </a:xfrm>
          <a:prstGeom prst="rect">
            <a:avLst/>
          </a:prstGeom>
        </p:spPr>
        <p:txBody>
          <a:bodyPr/>
          <a:lstStyle/>
          <a:p>
            <a:pPr algn="l" defTabSz="321457">
              <a:defRPr sz="7200">
                <a:solidFill>
                  <a:srgbClr val="B04014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Plan  A </a:t>
            </a:r>
            <a:r>
              <a:rPr sz="2109"/>
              <a:t> </a:t>
            </a:r>
          </a:p>
          <a:p>
            <a:pPr algn="l" defTabSz="321457">
              <a:defRPr sz="7200">
                <a:solidFill>
                  <a:srgbClr val="B04014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2109"/>
              <a:t>for Risk -aversive small wholesaler</a:t>
            </a:r>
          </a:p>
        </p:txBody>
      </p:sp>
      <p:sp>
        <p:nvSpPr>
          <p:cNvPr id="205" name="Triangle"/>
          <p:cNvSpPr/>
          <p:nvPr/>
        </p:nvSpPr>
        <p:spPr>
          <a:xfrm>
            <a:off x="-691031" y="2595128"/>
            <a:ext cx="9859129" cy="4262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" name="Profit Margin:…"/>
          <p:cNvSpPr txBox="1"/>
          <p:nvPr/>
        </p:nvSpPr>
        <p:spPr>
          <a:xfrm>
            <a:off x="449600" y="2938804"/>
            <a:ext cx="5087932" cy="266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Profit Margin: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Sell more than one case in a single order，the PM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will be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 no less than 47%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>
              <a:latin typeface="Futura Bold"/>
              <a:ea typeface="Futura Bold"/>
              <a:cs typeface="Futura Bold"/>
              <a:sym typeface="Futura Bold"/>
            </a:endParaRP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And if sell more than 3 cases once,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the PM will be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 no less than 51%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>
              <a:latin typeface="Futura Bold"/>
              <a:ea typeface="Futura Bold"/>
              <a:cs typeface="Futura Bold"/>
              <a:sym typeface="Futura Bold"/>
            </a:endParaRP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Including shipping 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cost</a:t>
            </a:r>
          </a:p>
        </p:txBody>
      </p:sp>
      <p:sp>
        <p:nvSpPr>
          <p:cNvPr id="207" name="Profit Margin:…"/>
          <p:cNvSpPr txBox="1"/>
          <p:nvPr/>
        </p:nvSpPr>
        <p:spPr>
          <a:xfrm>
            <a:off x="1766210" y="4338925"/>
            <a:ext cx="7042057" cy="2149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Profit Margin: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Including shipping cost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Sell more than one case in a single 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order，the PM will be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 no less than 40%</a:t>
            </a: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>
              <a:latin typeface="Futura Bold"/>
              <a:ea typeface="Futura Bold"/>
              <a:cs typeface="Futura Bold"/>
              <a:sym typeface="Futura Bold"/>
            </a:endParaRPr>
          </a:p>
          <a:p>
            <a:pPr algn="r" defTabSz="321457">
              <a:defRPr sz="2400">
                <a:solidFill>
                  <a:srgbClr val="B0402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And if sell more than 4 cases once, the PM will be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 no less than 45%</a:t>
            </a:r>
          </a:p>
        </p:txBody>
      </p:sp>
      <p:sp>
        <p:nvSpPr>
          <p:cNvPr id="208" name="1.5OZ x 35 bags"/>
          <p:cNvSpPr txBox="1"/>
          <p:nvPr/>
        </p:nvSpPr>
        <p:spPr>
          <a:xfrm>
            <a:off x="853706" y="2318616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1.5OZ x 35 bags</a:t>
            </a:r>
          </a:p>
        </p:txBody>
      </p:sp>
      <p:sp>
        <p:nvSpPr>
          <p:cNvPr id="209" name="5OZ…"/>
          <p:cNvSpPr txBox="1"/>
          <p:nvPr/>
        </p:nvSpPr>
        <p:spPr>
          <a:xfrm>
            <a:off x="7475119" y="3291134"/>
            <a:ext cx="1183017" cy="680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B04020"/>
                </a:solidFill>
              </a:defRPr>
            </a:pPr>
            <a:r>
              <a:rPr sz="1977"/>
              <a:t>5OZ </a:t>
            </a:r>
          </a:p>
          <a:p>
            <a:pPr>
              <a:defRPr>
                <a:solidFill>
                  <a:srgbClr val="B04020"/>
                </a:solidFill>
              </a:defRPr>
            </a:pPr>
            <a:r>
              <a:rPr sz="1977"/>
              <a:t>x 15 bags</a:t>
            </a:r>
          </a:p>
        </p:txBody>
      </p:sp>
      <p:pic>
        <p:nvPicPr>
          <p:cNvPr id="210" name="index__barbecue.png" descr="index__barbec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73" y="52584"/>
            <a:ext cx="3554016" cy="178593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Rectangle"/>
          <p:cNvSpPr/>
          <p:nvPr/>
        </p:nvSpPr>
        <p:spPr>
          <a:xfrm>
            <a:off x="-25264" y="1863948"/>
            <a:ext cx="9194528" cy="134134"/>
          </a:xfrm>
          <a:prstGeom prst="rect">
            <a:avLst/>
          </a:prstGeom>
          <a:solidFill>
            <a:srgbClr val="BE694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408176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"/>
          <p:cNvSpPr/>
          <p:nvPr/>
        </p:nvSpPr>
        <p:spPr>
          <a:xfrm>
            <a:off x="-39284" y="-16592"/>
            <a:ext cx="6759106" cy="689118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61A1A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4" name="Triangle"/>
          <p:cNvSpPr/>
          <p:nvPr/>
        </p:nvSpPr>
        <p:spPr>
          <a:xfrm>
            <a:off x="-16952" y="245952"/>
            <a:ext cx="8401586" cy="490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5" name="Plan B…"/>
          <p:cNvSpPr txBox="1">
            <a:spLocks noGrp="1"/>
          </p:cNvSpPr>
          <p:nvPr>
            <p:ph type="ctrTitle"/>
          </p:nvPr>
        </p:nvSpPr>
        <p:spPr>
          <a:xfrm>
            <a:off x="7197225" y="221734"/>
            <a:ext cx="1920106" cy="6331304"/>
          </a:xfrm>
          <a:prstGeom prst="rect">
            <a:avLst/>
          </a:prstGeom>
        </p:spPr>
        <p:txBody>
          <a:bodyPr vert="eaVert" anchor="ctr">
            <a:normAutofit fontScale="90000"/>
          </a:bodyPr>
          <a:lstStyle/>
          <a:p>
            <a:pPr algn="l" defTabSz="321457">
              <a:defRPr sz="7200">
                <a:solidFill>
                  <a:srgbClr val="61A1AF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Plan B </a:t>
            </a:r>
          </a:p>
          <a:p>
            <a:pPr algn="l" defTabSz="321457">
              <a:defRPr sz="3000" u="sng">
                <a:solidFill>
                  <a:srgbClr val="61A1AF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For Small-scale wholesalers with limited economic capacity</a:t>
            </a:r>
          </a:p>
        </p:txBody>
      </p:sp>
      <p:sp>
        <p:nvSpPr>
          <p:cNvPr id="216" name="Rectangle"/>
          <p:cNvSpPr/>
          <p:nvPr/>
        </p:nvSpPr>
        <p:spPr>
          <a:xfrm>
            <a:off x="6908904" y="-1132"/>
            <a:ext cx="206326" cy="686026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7" name="Rectangle"/>
          <p:cNvSpPr/>
          <p:nvPr/>
        </p:nvSpPr>
        <p:spPr>
          <a:xfrm>
            <a:off x="18613" y="6612630"/>
            <a:ext cx="6714886" cy="246502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8" name="Rectangle"/>
          <p:cNvSpPr/>
          <p:nvPr/>
        </p:nvSpPr>
        <p:spPr>
          <a:xfrm>
            <a:off x="908" y="-10370"/>
            <a:ext cx="6750297" cy="353794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9" name="$49.99/case BUT NO Shipping Free…"/>
          <p:cNvSpPr txBox="1"/>
          <p:nvPr/>
        </p:nvSpPr>
        <p:spPr>
          <a:xfrm>
            <a:off x="336827" y="513423"/>
            <a:ext cx="3776072" cy="240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$49.99/case 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Pay after delivery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Wholesalers only need to 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settle the payment 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within one month.</a:t>
            </a:r>
          </a:p>
        </p:txBody>
      </p:sp>
      <p:sp>
        <p:nvSpPr>
          <p:cNvPr id="220" name="$58.99/case…"/>
          <p:cNvSpPr txBox="1"/>
          <p:nvPr/>
        </p:nvSpPr>
        <p:spPr>
          <a:xfrm>
            <a:off x="1469451" y="4283336"/>
            <a:ext cx="4961359" cy="188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$58.99/case </a:t>
            </a:r>
          </a:p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Pay after delivery! Wholesalers </a:t>
            </a:r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only need to settle the payment within one month.</a:t>
            </a:r>
          </a:p>
        </p:txBody>
      </p:sp>
      <p:sp>
        <p:nvSpPr>
          <p:cNvPr id="221" name="5OZ x 15 bags"/>
          <p:cNvSpPr txBox="1"/>
          <p:nvPr/>
        </p:nvSpPr>
        <p:spPr>
          <a:xfrm rot="19767894">
            <a:off x="1474932" y="4441386"/>
            <a:ext cx="1771320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5OZ x 15 bags</a:t>
            </a:r>
          </a:p>
        </p:txBody>
      </p:sp>
      <p:sp>
        <p:nvSpPr>
          <p:cNvPr id="222" name="1.5OZ x 35 bags"/>
          <p:cNvSpPr txBox="1"/>
          <p:nvPr/>
        </p:nvSpPr>
        <p:spPr>
          <a:xfrm rot="19767894">
            <a:off x="3645835" y="1529599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61A1AF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</p:spTree>
    <p:extLst>
      <p:ext uri="{BB962C8B-B14F-4D97-AF65-F5344CB8AC3E}">
        <p14:creationId xmlns:p14="http://schemas.microsoft.com/office/powerpoint/2010/main" val="82366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-39284" y="-16592"/>
            <a:ext cx="6759106" cy="689118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61A1A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5" name="Triangle"/>
          <p:cNvSpPr/>
          <p:nvPr/>
        </p:nvSpPr>
        <p:spPr>
          <a:xfrm>
            <a:off x="0" y="221734"/>
            <a:ext cx="8401586" cy="490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6" name="Plan B…"/>
          <p:cNvSpPr txBox="1">
            <a:spLocks noGrp="1"/>
          </p:cNvSpPr>
          <p:nvPr>
            <p:ph type="ctrTitle"/>
          </p:nvPr>
        </p:nvSpPr>
        <p:spPr>
          <a:xfrm>
            <a:off x="7197225" y="221734"/>
            <a:ext cx="1920106" cy="6331304"/>
          </a:xfrm>
          <a:prstGeom prst="rect">
            <a:avLst/>
          </a:prstGeom>
        </p:spPr>
        <p:txBody>
          <a:bodyPr vert="eaVert" anchor="ctr">
            <a:normAutofit fontScale="90000"/>
          </a:bodyPr>
          <a:lstStyle/>
          <a:p>
            <a:pPr algn="l" defTabSz="321457">
              <a:defRPr sz="7200">
                <a:solidFill>
                  <a:srgbClr val="61A1AF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Plan B </a:t>
            </a:r>
          </a:p>
          <a:p>
            <a:pPr algn="l" defTabSz="321457">
              <a:defRPr sz="3000" u="sng">
                <a:solidFill>
                  <a:srgbClr val="61A1AF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t>For Small-scale wholesalers with limited economic capacity</a:t>
            </a:r>
          </a:p>
        </p:txBody>
      </p:sp>
      <p:sp>
        <p:nvSpPr>
          <p:cNvPr id="227" name="Rectangle"/>
          <p:cNvSpPr/>
          <p:nvPr/>
        </p:nvSpPr>
        <p:spPr>
          <a:xfrm>
            <a:off x="6908904" y="-1132"/>
            <a:ext cx="206326" cy="686026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8" name="Rectangle"/>
          <p:cNvSpPr/>
          <p:nvPr/>
        </p:nvSpPr>
        <p:spPr>
          <a:xfrm>
            <a:off x="18613" y="6612630"/>
            <a:ext cx="6714886" cy="246502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9" name="Rectangle"/>
          <p:cNvSpPr/>
          <p:nvPr/>
        </p:nvSpPr>
        <p:spPr>
          <a:xfrm>
            <a:off x="908" y="-10370"/>
            <a:ext cx="6750297" cy="353794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30" name="$49.99/case BUT NO Shipping Free…"/>
          <p:cNvSpPr txBox="1"/>
          <p:nvPr/>
        </p:nvSpPr>
        <p:spPr>
          <a:xfrm>
            <a:off x="319276" y="662605"/>
            <a:ext cx="3776072" cy="240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$49.99/case 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The Profit Margin would be 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1687"/>
              <a:t>no less than 56%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No Matter how many cases </a:t>
            </a:r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>
              <a:defRPr sz="2400" strike="sngStrike">
                <a:solidFill>
                  <a:srgbClr val="61A1A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are sold in a single order</a:t>
            </a:r>
          </a:p>
        </p:txBody>
      </p:sp>
      <p:sp>
        <p:nvSpPr>
          <p:cNvPr id="231" name="$58.99/case…"/>
          <p:cNvSpPr txBox="1"/>
          <p:nvPr/>
        </p:nvSpPr>
        <p:spPr>
          <a:xfrm>
            <a:off x="1119072" y="4239459"/>
            <a:ext cx="5338065" cy="188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 dirty="0"/>
              <a:t>$58.99/case </a:t>
            </a:r>
          </a:p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 dirty="0"/>
          </a:p>
          <a:p>
            <a:pPr algn="r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 dirty="0"/>
              <a:t>BUT </a:t>
            </a:r>
            <a:r>
              <a:rPr sz="1687" dirty="0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 dirty="0"/>
              <a:t> Shipping Free</a:t>
            </a:r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endParaRPr sz="1687" dirty="0"/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r>
              <a:rPr sz="1687" dirty="0"/>
              <a:t>The Profit Margin would be </a:t>
            </a:r>
            <a:r>
              <a:rPr sz="1687" dirty="0">
                <a:latin typeface="Futura Bold"/>
                <a:ea typeface="Futura Bold"/>
                <a:cs typeface="Futura Bold"/>
                <a:sym typeface="Futura Bold"/>
              </a:rPr>
              <a:t>no less than 56%</a:t>
            </a:r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endParaRPr sz="1687" dirty="0"/>
          </a:p>
          <a:p>
            <a:pPr algn="r">
              <a:defRPr sz="2400" strike="sngStrike">
                <a:latin typeface="Futura"/>
                <a:ea typeface="Futura"/>
                <a:cs typeface="Futura"/>
                <a:sym typeface="Futura"/>
              </a:defRPr>
            </a:pPr>
            <a:r>
              <a:rPr sz="1687" dirty="0"/>
              <a:t>No Matter how many cases are sold in a single order</a:t>
            </a:r>
          </a:p>
        </p:txBody>
      </p:sp>
      <p:sp>
        <p:nvSpPr>
          <p:cNvPr id="232" name="5OZ x 15 bags"/>
          <p:cNvSpPr txBox="1"/>
          <p:nvPr/>
        </p:nvSpPr>
        <p:spPr>
          <a:xfrm rot="19767894">
            <a:off x="1321652" y="4441386"/>
            <a:ext cx="1771320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5OZ x 15 bags</a:t>
            </a:r>
          </a:p>
        </p:txBody>
      </p:sp>
      <p:sp>
        <p:nvSpPr>
          <p:cNvPr id="233" name="1.5OZ x 35 bags"/>
          <p:cNvSpPr txBox="1"/>
          <p:nvPr/>
        </p:nvSpPr>
        <p:spPr>
          <a:xfrm rot="19767894">
            <a:off x="3645835" y="1529599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61A1AF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</p:spTree>
    <p:extLst>
      <p:ext uri="{BB962C8B-B14F-4D97-AF65-F5344CB8AC3E}">
        <p14:creationId xmlns:p14="http://schemas.microsoft.com/office/powerpoint/2010/main" val="4530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ircle"/>
          <p:cNvSpPr/>
          <p:nvPr/>
        </p:nvSpPr>
        <p:spPr>
          <a:xfrm>
            <a:off x="-199890" y="-4219252"/>
            <a:ext cx="9543780" cy="9543780"/>
          </a:xfrm>
          <a:prstGeom prst="ellipse">
            <a:avLst/>
          </a:prstGeom>
          <a:solidFill>
            <a:srgbClr val="D57829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36" name="Circle"/>
          <p:cNvSpPr/>
          <p:nvPr/>
        </p:nvSpPr>
        <p:spPr>
          <a:xfrm>
            <a:off x="2477" y="-4191845"/>
            <a:ext cx="9139047" cy="9139046"/>
          </a:xfrm>
          <a:prstGeom prst="ellipse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37" name="Circle"/>
          <p:cNvSpPr/>
          <p:nvPr/>
        </p:nvSpPr>
        <p:spPr>
          <a:xfrm>
            <a:off x="228941" y="-4058672"/>
            <a:ext cx="8686118" cy="8686118"/>
          </a:xfrm>
          <a:prstGeom prst="ellipse">
            <a:avLst/>
          </a:prstGeom>
          <a:solidFill>
            <a:srgbClr val="D57829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38" name="Plan  C…"/>
          <p:cNvSpPr txBox="1">
            <a:spLocks noGrp="1"/>
          </p:cNvSpPr>
          <p:nvPr>
            <p:ph type="title" idx="4294967295"/>
          </p:nvPr>
        </p:nvSpPr>
        <p:spPr>
          <a:xfrm>
            <a:off x="395837" y="4398840"/>
            <a:ext cx="8352326" cy="2321719"/>
          </a:xfrm>
          <a:prstGeom prst="rect">
            <a:avLst/>
          </a:prstGeom>
        </p:spPr>
        <p:txBody>
          <a:bodyPr anchor="b"/>
          <a:lstStyle/>
          <a:p>
            <a:pPr algn="l" defTabSz="321457">
              <a:defRPr sz="7200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5400" dirty="0"/>
              <a:t>Plan  C </a:t>
            </a:r>
            <a:r>
              <a:rPr sz="1600" dirty="0"/>
              <a:t> </a:t>
            </a:r>
          </a:p>
          <a:p>
            <a:pPr algn="l" defTabSz="321457">
              <a:defRPr sz="2000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endParaRPr sz="2109" dirty="0"/>
          </a:p>
          <a:p>
            <a:pPr algn="l" defTabSz="321457">
              <a:defRPr sz="7200" u="sng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2109" dirty="0"/>
              <a:t>for The Customers who are willing to sign a long-term contract with us （more than one year）</a:t>
            </a:r>
          </a:p>
        </p:txBody>
      </p:sp>
      <p:sp>
        <p:nvSpPr>
          <p:cNvPr id="239" name="Variable Prices &amp; Shipping Free…"/>
          <p:cNvSpPr txBox="1"/>
          <p:nvPr/>
        </p:nvSpPr>
        <p:spPr>
          <a:xfrm>
            <a:off x="1598153" y="442965"/>
            <a:ext cx="5947695" cy="266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Variable Prices &amp; Shipping Free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See Exhibit 1 for details.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To enjoy the member price, the 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customer needs to sign a contract of one year or more.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The contract will provide the parties 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with the relevant content of the liquidated damages</a:t>
            </a:r>
          </a:p>
        </p:txBody>
      </p:sp>
    </p:spTree>
    <p:extLst>
      <p:ext uri="{BB962C8B-B14F-4D97-AF65-F5344CB8AC3E}">
        <p14:creationId xmlns:p14="http://schemas.microsoft.com/office/powerpoint/2010/main" val="279398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ircle"/>
          <p:cNvSpPr/>
          <p:nvPr/>
        </p:nvSpPr>
        <p:spPr>
          <a:xfrm>
            <a:off x="-199890" y="-4219252"/>
            <a:ext cx="9543780" cy="9543780"/>
          </a:xfrm>
          <a:prstGeom prst="ellipse">
            <a:avLst/>
          </a:prstGeom>
          <a:solidFill>
            <a:srgbClr val="D57829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42" name="Circle"/>
          <p:cNvSpPr/>
          <p:nvPr/>
        </p:nvSpPr>
        <p:spPr>
          <a:xfrm>
            <a:off x="2477" y="-4191845"/>
            <a:ext cx="9139047" cy="9139046"/>
          </a:xfrm>
          <a:prstGeom prst="ellipse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43" name="Circle"/>
          <p:cNvSpPr/>
          <p:nvPr/>
        </p:nvSpPr>
        <p:spPr>
          <a:xfrm>
            <a:off x="228941" y="-4058672"/>
            <a:ext cx="8686118" cy="8686118"/>
          </a:xfrm>
          <a:prstGeom prst="ellipse">
            <a:avLst/>
          </a:prstGeom>
          <a:solidFill>
            <a:srgbClr val="D57829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44" name="Plan  C…"/>
          <p:cNvSpPr txBox="1">
            <a:spLocks noGrp="1"/>
          </p:cNvSpPr>
          <p:nvPr>
            <p:ph type="title" idx="4294967295"/>
          </p:nvPr>
        </p:nvSpPr>
        <p:spPr>
          <a:xfrm>
            <a:off x="395837" y="4398840"/>
            <a:ext cx="8352326" cy="2321719"/>
          </a:xfrm>
          <a:prstGeom prst="rect">
            <a:avLst/>
          </a:prstGeom>
        </p:spPr>
        <p:txBody>
          <a:bodyPr anchor="b"/>
          <a:lstStyle/>
          <a:p>
            <a:pPr algn="l" defTabSz="321457">
              <a:defRPr sz="7200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5400" dirty="0"/>
              <a:t>Plan  C </a:t>
            </a:r>
            <a:r>
              <a:rPr sz="1600" dirty="0"/>
              <a:t> </a:t>
            </a:r>
          </a:p>
          <a:p>
            <a:pPr algn="l" defTabSz="321457">
              <a:defRPr sz="2000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endParaRPr sz="2109" dirty="0"/>
          </a:p>
          <a:p>
            <a:pPr algn="l" defTabSz="321457">
              <a:defRPr sz="7200" u="sng">
                <a:solidFill>
                  <a:srgbClr val="D57829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2109" dirty="0"/>
              <a:t>for The Customers who are willing to sign a long-term contract with us （more than one year）</a:t>
            </a:r>
          </a:p>
        </p:txBody>
      </p:sp>
      <p:sp>
        <p:nvSpPr>
          <p:cNvPr id="245" name="Variable Prices &amp; Shipping Free…"/>
          <p:cNvSpPr txBox="1"/>
          <p:nvPr/>
        </p:nvSpPr>
        <p:spPr>
          <a:xfrm>
            <a:off x="1598153" y="541315"/>
            <a:ext cx="5947695" cy="292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Variable Prices &amp; Shipping Free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See Exhibit 1 for details.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Suppose a wholesale customer from the East Coast signs a one-year sales contract with us, buying 15 cases per month.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The annually net profit will be: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$2050.68 For 1.5oz x 35bags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or</a:t>
            </a:r>
          </a:p>
          <a:p>
            <a:pPr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$3074.4 For 5oz x 15bags</a:t>
            </a:r>
          </a:p>
        </p:txBody>
      </p:sp>
    </p:spTree>
    <p:extLst>
      <p:ext uri="{BB962C8B-B14F-4D97-AF65-F5344CB8AC3E}">
        <p14:creationId xmlns:p14="http://schemas.microsoft.com/office/powerpoint/2010/main" val="37620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F366D-94BB-C54D-AAAC-D345008B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0" y="-143759"/>
            <a:ext cx="9186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4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7AC12-5705-DB13-0AA5-45668D3EE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59" b="92148" l="10000" r="90000">
                        <a14:foregroundMark x1="28692" y1="92148" x2="28692" y2="92148"/>
                        <a14:foregroundMark x1="69308" y1="7159" x2="69308" y2="7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4816" y="4036044"/>
            <a:ext cx="3159967" cy="2105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0B6A1-833B-A440-8343-301D818B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59" b="92148" l="10000" r="90000">
                        <a14:foregroundMark x1="28692" y1="92148" x2="28692" y2="92148"/>
                        <a14:foregroundMark x1="69308" y1="7159" x2="69308" y2="7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18" y="877984"/>
            <a:ext cx="3159967" cy="2105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D3A3A5-4FA6-D145-9D85-AFFEBA688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317" y1="36160" x2="44512" y2="26880"/>
                        <a14:foregroundMark x1="44512" y1="26880" x2="41585" y2="15520"/>
                        <a14:foregroundMark x1="56829" y1="28800" x2="47317" y2="25280"/>
                        <a14:foregroundMark x1="47317" y1="25280" x2="42195" y2="19040"/>
                        <a14:foregroundMark x1="57805" y1="27200" x2="48659" y2="24960"/>
                        <a14:foregroundMark x1="48659" y1="24960" x2="48415" y2="23680"/>
                        <a14:foregroundMark x1="49634" y1="16480" x2="55488" y2="15200"/>
                        <a14:foregroundMark x1="53537" y1="14240" x2="50610" y2="14720"/>
                        <a14:foregroundMark x1="33415" y1="13920" x2="33415" y2="16960"/>
                        <a14:foregroundMark x1="34756" y1="15520" x2="33415" y2="203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597" y="1322484"/>
            <a:ext cx="1597982" cy="12160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E82C49-87F4-4647-8C16-80799C95C2BD}"/>
              </a:ext>
            </a:extLst>
          </p:cNvPr>
          <p:cNvSpPr/>
          <p:nvPr/>
        </p:nvSpPr>
        <p:spPr>
          <a:xfrm>
            <a:off x="2586404" y="1930497"/>
            <a:ext cx="279400" cy="212725"/>
          </a:xfrm>
          <a:prstGeom prst="rightArrow">
            <a:avLst/>
          </a:prstGeom>
          <a:solidFill>
            <a:srgbClr val="B24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A3A9230-448E-054E-803E-9198095EE92E}"/>
              </a:ext>
            </a:extLst>
          </p:cNvPr>
          <p:cNvSpPr/>
          <p:nvPr/>
        </p:nvSpPr>
        <p:spPr>
          <a:xfrm>
            <a:off x="6088905" y="1930497"/>
            <a:ext cx="279400" cy="212725"/>
          </a:xfrm>
          <a:prstGeom prst="rightArrow">
            <a:avLst/>
          </a:prstGeom>
          <a:solidFill>
            <a:srgbClr val="B24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0C10FE-8BFA-6543-8CB8-56A4BA0D3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25" y="1459009"/>
            <a:ext cx="1885950" cy="942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8E4DB8-BFBE-B242-A999-D14F473E2F86}"/>
              </a:ext>
            </a:extLst>
          </p:cNvPr>
          <p:cNvSpPr txBox="1"/>
          <p:nvPr/>
        </p:nvSpPr>
        <p:spPr>
          <a:xfrm>
            <a:off x="2271364" y="3194386"/>
            <a:ext cx="4955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2470F"/>
                </a:solidFill>
                <a:latin typeface="Futura Medium" panose="020B0602020204020303" pitchFamily="34" charset="-79"/>
                <a:ea typeface="Regina Black Solid" panose="02000000000000000000" pitchFamily="2" charset="77"/>
                <a:cs typeface="Futura Medium" panose="020B0602020204020303" pitchFamily="34" charset="-79"/>
              </a:rPr>
              <a:t>“Waste is not waste until wasted.”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69021-B74C-4E45-9E6E-16CA9EC36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9596" y="1071719"/>
            <a:ext cx="2393288" cy="159061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9F62B4-8962-7B4F-8497-3FB76DA1BFB6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B24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900A9-D373-C545-8095-5E96F766C66C}"/>
              </a:ext>
            </a:extLst>
          </p:cNvPr>
          <p:cNvCxnSpPr>
            <a:cxnSpLocks/>
          </p:cNvCxnSpPr>
          <p:nvPr/>
        </p:nvCxnSpPr>
        <p:spPr>
          <a:xfrm>
            <a:off x="0" y="6820326"/>
            <a:ext cx="9144000" cy="0"/>
          </a:xfrm>
          <a:prstGeom prst="line">
            <a:avLst/>
          </a:prstGeom>
          <a:ln w="85725">
            <a:solidFill>
              <a:srgbClr val="B247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28D98F-C58F-01DD-7D2F-58B2BD0E5A1D}"/>
              </a:ext>
            </a:extLst>
          </p:cNvPr>
          <p:cNvGrpSpPr/>
          <p:nvPr/>
        </p:nvGrpSpPr>
        <p:grpSpPr>
          <a:xfrm>
            <a:off x="5225579" y="5332466"/>
            <a:ext cx="3733601" cy="775766"/>
            <a:chOff x="1955801" y="3795028"/>
            <a:chExt cx="6124081" cy="14437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736A48-D0EE-5D49-B602-8B84E63C9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0685" r="53689"/>
            <a:stretch/>
          </p:blipFill>
          <p:spPr>
            <a:xfrm>
              <a:off x="1955801" y="4095750"/>
              <a:ext cx="2710527" cy="1143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3E4B2-D556-2D4C-B783-03AAA40BE637}"/>
                </a:ext>
              </a:extLst>
            </p:cNvPr>
            <p:cNvSpPr txBox="1"/>
            <p:nvPr/>
          </p:nvSpPr>
          <p:spPr>
            <a:xfrm>
              <a:off x="4702458" y="3795028"/>
              <a:ext cx="3377424" cy="973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B2470F"/>
                  </a:solidFill>
                  <a:latin typeface="Regina Black Solid" panose="02000000000000000000" pitchFamily="2" charset="77"/>
                  <a:ea typeface="Regina Black Solid" panose="02000000000000000000" pitchFamily="2" charset="77"/>
                </a:rPr>
                <a:t>1.3 Billion Tons Waste</a:t>
              </a:r>
            </a:p>
            <a:p>
              <a:pPr algn="ctr"/>
              <a:r>
                <a:rPr lang="en-US" sz="1400" dirty="0">
                  <a:solidFill>
                    <a:srgbClr val="B2470F"/>
                  </a:solidFill>
                  <a:latin typeface="Regina Black Solid" panose="02000000000000000000" pitchFamily="2" charset="77"/>
                  <a:ea typeface="Regina Black Solid" panose="02000000000000000000" pitchFamily="2" charset="77"/>
                </a:rPr>
                <a:t>/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43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-19831" y="-1132"/>
            <a:ext cx="4335030" cy="6860263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5" name="Rectangle"/>
          <p:cNvSpPr/>
          <p:nvPr/>
        </p:nvSpPr>
        <p:spPr>
          <a:xfrm>
            <a:off x="4480680" y="-1131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6" name="Rectangle"/>
          <p:cNvSpPr/>
          <p:nvPr/>
        </p:nvSpPr>
        <p:spPr>
          <a:xfrm rot="16200000">
            <a:off x="6842814" y="-3202930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7" name="Rectangle"/>
          <p:cNvSpPr/>
          <p:nvPr/>
        </p:nvSpPr>
        <p:spPr>
          <a:xfrm rot="16200000">
            <a:off x="3246429" y="3055496"/>
            <a:ext cx="182640" cy="6996556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8" name="Plan D"/>
          <p:cNvSpPr txBox="1"/>
          <p:nvPr/>
        </p:nvSpPr>
        <p:spPr>
          <a:xfrm>
            <a:off x="1076550" y="125092"/>
            <a:ext cx="2152833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7200"/>
            </a:lvl1pPr>
          </a:lstStyle>
          <a:p>
            <a:r>
              <a:rPr sz="5062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Plan D</a:t>
            </a:r>
          </a:p>
        </p:txBody>
      </p:sp>
      <p:sp>
        <p:nvSpPr>
          <p:cNvPr id="269" name="For budgeted or large wholesalers…"/>
          <p:cNvSpPr txBox="1"/>
          <p:nvPr/>
        </p:nvSpPr>
        <p:spPr>
          <a:xfrm>
            <a:off x="5163129" y="5470037"/>
            <a:ext cx="3680154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For budgeted or large wholesalers</a:t>
            </a:r>
          </a:p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Who prefer variable prices</a:t>
            </a:r>
          </a:p>
        </p:txBody>
      </p:sp>
      <p:sp>
        <p:nvSpPr>
          <p:cNvPr id="270" name="1.5OZ x 35 bags"/>
          <p:cNvSpPr txBox="1"/>
          <p:nvPr/>
        </p:nvSpPr>
        <p:spPr>
          <a:xfrm>
            <a:off x="1765596" y="3672346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809090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  <p:sp>
        <p:nvSpPr>
          <p:cNvPr id="271" name="Variable Prices…"/>
          <p:cNvSpPr txBox="1"/>
          <p:nvPr/>
        </p:nvSpPr>
        <p:spPr>
          <a:xfrm>
            <a:off x="584701" y="1483602"/>
            <a:ext cx="3554128" cy="2149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Variable Prices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See Exhibit 1 for details.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Each price is $1.5 higher than the member price.</a:t>
            </a:r>
          </a:p>
        </p:txBody>
      </p:sp>
      <p:sp>
        <p:nvSpPr>
          <p:cNvPr id="272" name="Customers can enjoy a 10% discount on the second purchase.…"/>
          <p:cNvSpPr txBox="1"/>
          <p:nvPr/>
        </p:nvSpPr>
        <p:spPr>
          <a:xfrm>
            <a:off x="5226143" y="3305226"/>
            <a:ext cx="3554127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Customers can enjoy a 10% discount on the second purchase.</a:t>
            </a:r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New customers only</a:t>
            </a:r>
          </a:p>
        </p:txBody>
      </p:sp>
      <p:pic>
        <p:nvPicPr>
          <p:cNvPr id="273" name="index__salt_vinegar.png" descr="index__salt_vineg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82" y="520604"/>
            <a:ext cx="3214688" cy="19556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686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collection__variety_pack.png" descr="collection__variety_pack.png"/>
          <p:cNvPicPr>
            <a:picLocks noChangeAspect="1"/>
          </p:cNvPicPr>
          <p:nvPr/>
        </p:nvPicPr>
        <p:blipFill>
          <a:blip r:embed="rId2">
            <a:alphaModFix amt="13437"/>
          </a:blip>
          <a:srcRect/>
          <a:stretch>
            <a:fillRect/>
          </a:stretch>
        </p:blipFill>
        <p:spPr>
          <a:xfrm>
            <a:off x="80331" y="270024"/>
            <a:ext cx="8983339" cy="6317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52B6E-C452-6B4D-9FCB-50808446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86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-19831" y="-1132"/>
            <a:ext cx="4335030" cy="6860263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5" name="Rectangle"/>
          <p:cNvSpPr/>
          <p:nvPr/>
        </p:nvSpPr>
        <p:spPr>
          <a:xfrm>
            <a:off x="4480680" y="-1131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6" name="Rectangle"/>
          <p:cNvSpPr/>
          <p:nvPr/>
        </p:nvSpPr>
        <p:spPr>
          <a:xfrm rot="16200000">
            <a:off x="6842814" y="-3202930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7" name="Rectangle"/>
          <p:cNvSpPr/>
          <p:nvPr/>
        </p:nvSpPr>
        <p:spPr>
          <a:xfrm rot="16200000">
            <a:off x="3246429" y="3055496"/>
            <a:ext cx="182640" cy="6996556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68" name="Plan D"/>
          <p:cNvSpPr txBox="1"/>
          <p:nvPr/>
        </p:nvSpPr>
        <p:spPr>
          <a:xfrm>
            <a:off x="1076550" y="125092"/>
            <a:ext cx="2152833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7200"/>
            </a:lvl1pPr>
          </a:lstStyle>
          <a:p>
            <a:r>
              <a:rPr sz="5062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Plan D</a:t>
            </a:r>
          </a:p>
        </p:txBody>
      </p:sp>
      <p:sp>
        <p:nvSpPr>
          <p:cNvPr id="269" name="For budgeted or large wholesalers…"/>
          <p:cNvSpPr txBox="1"/>
          <p:nvPr/>
        </p:nvSpPr>
        <p:spPr>
          <a:xfrm>
            <a:off x="5163129" y="5470037"/>
            <a:ext cx="3680154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For budgeted or large wholesalers</a:t>
            </a:r>
          </a:p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Who prefer variable prices</a:t>
            </a:r>
          </a:p>
        </p:txBody>
      </p:sp>
      <p:sp>
        <p:nvSpPr>
          <p:cNvPr id="270" name="1.5OZ x 35 bags"/>
          <p:cNvSpPr txBox="1"/>
          <p:nvPr/>
        </p:nvSpPr>
        <p:spPr>
          <a:xfrm>
            <a:off x="1765596" y="3672346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809090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  <p:sp>
        <p:nvSpPr>
          <p:cNvPr id="271" name="Variable Prices…"/>
          <p:cNvSpPr txBox="1"/>
          <p:nvPr/>
        </p:nvSpPr>
        <p:spPr>
          <a:xfrm>
            <a:off x="584701" y="1483602"/>
            <a:ext cx="3554128" cy="2149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Variable Prices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But </a:t>
            </a:r>
            <a:r>
              <a:rPr sz="1687">
                <a:latin typeface="Futura Bold"/>
                <a:ea typeface="Futura Bold"/>
                <a:cs typeface="Futura Bold"/>
                <a:sym typeface="Futura Bold"/>
              </a:rPr>
              <a:t>NO</a:t>
            </a:r>
            <a:r>
              <a:rPr sz="1687"/>
              <a:t> Shipping Free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See Exhibit 1 for details.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Each price is $1.5 higher than the member price.</a:t>
            </a:r>
          </a:p>
        </p:txBody>
      </p:sp>
      <p:sp>
        <p:nvSpPr>
          <p:cNvPr id="272" name="Customers can enjoy a 10% discount on the second purchase.…"/>
          <p:cNvSpPr txBox="1"/>
          <p:nvPr/>
        </p:nvSpPr>
        <p:spPr>
          <a:xfrm>
            <a:off x="5226143" y="3305226"/>
            <a:ext cx="3554127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Customers can enjoy a 10% discount on the second purchase.</a:t>
            </a:r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New customers only</a:t>
            </a:r>
          </a:p>
        </p:txBody>
      </p:sp>
      <p:pic>
        <p:nvPicPr>
          <p:cNvPr id="273" name="index__salt_vinegar.png" descr="index__salt_vineg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82" y="520604"/>
            <a:ext cx="3214688" cy="19556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186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19831" y="-1132"/>
            <a:ext cx="4335030" cy="6860263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76" name="Rectangle"/>
          <p:cNvSpPr/>
          <p:nvPr/>
        </p:nvSpPr>
        <p:spPr>
          <a:xfrm>
            <a:off x="4480680" y="-1131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77" name="Rectangle"/>
          <p:cNvSpPr/>
          <p:nvPr/>
        </p:nvSpPr>
        <p:spPr>
          <a:xfrm rot="16200000">
            <a:off x="6842814" y="-3202930"/>
            <a:ext cx="182640" cy="6996556"/>
          </a:xfrm>
          <a:prstGeom prst="rect">
            <a:avLst/>
          </a:prstGeom>
          <a:solidFill>
            <a:srgbClr val="80909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78" name="Rectangle"/>
          <p:cNvSpPr/>
          <p:nvPr/>
        </p:nvSpPr>
        <p:spPr>
          <a:xfrm rot="16200000">
            <a:off x="3246429" y="3055496"/>
            <a:ext cx="182640" cy="6996556"/>
          </a:xfrm>
          <a:prstGeom prst="rect">
            <a:avLst/>
          </a:prstGeom>
          <a:solidFill>
            <a:srgbClr val="F5EED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79" name="Plan D"/>
          <p:cNvSpPr txBox="1"/>
          <p:nvPr/>
        </p:nvSpPr>
        <p:spPr>
          <a:xfrm>
            <a:off x="1076550" y="125092"/>
            <a:ext cx="2152833" cy="85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7200"/>
            </a:lvl1pPr>
          </a:lstStyle>
          <a:p>
            <a:r>
              <a:rPr sz="5062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Plan D</a:t>
            </a:r>
          </a:p>
        </p:txBody>
      </p:sp>
      <p:sp>
        <p:nvSpPr>
          <p:cNvPr id="280" name="For budgeted or large wholesalers…"/>
          <p:cNvSpPr txBox="1"/>
          <p:nvPr/>
        </p:nvSpPr>
        <p:spPr>
          <a:xfrm>
            <a:off x="5163129" y="5470037"/>
            <a:ext cx="3680154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/>
              <a:t>For budgeted or large wholesalers</a:t>
            </a:r>
          </a:p>
          <a:p>
            <a:pPr algn="l" defTabSz="321457">
              <a:defRPr sz="3000" u="sng">
                <a:solidFill>
                  <a:srgbClr val="809090"/>
                </a:solidFill>
              </a:defRPr>
            </a:pPr>
            <a:r>
              <a:rPr sz="2109"/>
              <a:t>Who prefer variable prices</a:t>
            </a:r>
          </a:p>
        </p:txBody>
      </p:sp>
      <p:sp>
        <p:nvSpPr>
          <p:cNvPr id="281" name="1.5OZ x 35 bags"/>
          <p:cNvSpPr txBox="1"/>
          <p:nvPr/>
        </p:nvSpPr>
        <p:spPr>
          <a:xfrm>
            <a:off x="1765596" y="3672346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809090"/>
                </a:solidFill>
              </a:defRPr>
            </a:lvl1pPr>
          </a:lstStyle>
          <a:p>
            <a:r>
              <a:rPr sz="1977"/>
              <a:t>1.5OZ x 35 bags</a:t>
            </a:r>
          </a:p>
        </p:txBody>
      </p:sp>
      <p:sp>
        <p:nvSpPr>
          <p:cNvPr id="282" name="For the first order,…"/>
          <p:cNvSpPr txBox="1"/>
          <p:nvPr/>
        </p:nvSpPr>
        <p:spPr>
          <a:xfrm>
            <a:off x="370620" y="2326690"/>
            <a:ext cx="3554128" cy="344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For the first order,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our profit margin will be no less than 53%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no matter how many cases are sold in a single order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For the second order with one-time discount price,</a:t>
            </a:r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our profit margin will still be no less than 48%</a:t>
            </a:r>
          </a:p>
        </p:txBody>
      </p:sp>
      <p:sp>
        <p:nvSpPr>
          <p:cNvPr id="283" name="For the first order, our PM will be no less than 52%…"/>
          <p:cNvSpPr txBox="1"/>
          <p:nvPr/>
        </p:nvSpPr>
        <p:spPr>
          <a:xfrm>
            <a:off x="5226143" y="2684984"/>
            <a:ext cx="3554127" cy="162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For the first order, our PM will be no less than 52%</a:t>
            </a:r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sz="1687"/>
          </a:p>
          <a:p>
            <a:pPr algn="l" defTabSz="321457">
              <a:defRPr sz="2400">
                <a:solidFill>
                  <a:srgbClr val="80909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687"/>
              <a:t>For the second order with a one-time discount, our PM will still be no less than 47%</a:t>
            </a:r>
          </a:p>
        </p:txBody>
      </p:sp>
      <p:pic>
        <p:nvPicPr>
          <p:cNvPr id="284" name="index__salt_vinegar.png" descr="index__salt_vineg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82" y="520604"/>
            <a:ext cx="3214688" cy="19556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1.5OZ x 35 bags"/>
          <p:cNvSpPr txBox="1"/>
          <p:nvPr/>
        </p:nvSpPr>
        <p:spPr>
          <a:xfrm>
            <a:off x="808028" y="1310213"/>
            <a:ext cx="2013373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977"/>
              <a:t>1.5OZ x 35 bags</a:t>
            </a:r>
          </a:p>
        </p:txBody>
      </p:sp>
      <p:sp>
        <p:nvSpPr>
          <p:cNvPr id="286" name="5OZ x 15 bags"/>
          <p:cNvSpPr txBox="1"/>
          <p:nvPr/>
        </p:nvSpPr>
        <p:spPr>
          <a:xfrm>
            <a:off x="6555649" y="4733017"/>
            <a:ext cx="1771320" cy="37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809090"/>
                </a:solidFill>
              </a:defRPr>
            </a:lvl1pPr>
          </a:lstStyle>
          <a:p>
            <a:r>
              <a:rPr sz="1977"/>
              <a:t>5OZ x 15 bags</a:t>
            </a:r>
          </a:p>
        </p:txBody>
      </p:sp>
    </p:spTree>
    <p:extLst>
      <p:ext uri="{BB962C8B-B14F-4D97-AF65-F5344CB8AC3E}">
        <p14:creationId xmlns:p14="http://schemas.microsoft.com/office/powerpoint/2010/main" val="31901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2BFE2-126C-3643-8041-3C9C91B1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0"/>
            <a:ext cx="9172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792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9797B-071F-894C-9B0E-574F3DCA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4" y="0"/>
            <a:ext cx="9158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7278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492FB-2FED-49FA-B78C-4209D2150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2003" y="2659833"/>
            <a:ext cx="2487291" cy="248729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10BE4-71CB-4941-800A-03D20AC4A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3" r="1" b="8606"/>
          <a:stretch/>
        </p:blipFill>
        <p:spPr>
          <a:xfrm>
            <a:off x="0" y="0"/>
            <a:ext cx="3332849" cy="2832587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Picture 6" descr="A picture containing book, reading, person&#10;&#10;Description automatically generated">
            <a:extLst>
              <a:ext uri="{FF2B5EF4-FFF2-40B4-BE49-F238E27FC236}">
                <a16:creationId xmlns:a16="http://schemas.microsoft.com/office/drawing/2014/main" id="{2E818B79-FA26-4BC6-B8BA-7F0FA694C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3" r="-5" b="-5"/>
          <a:stretch/>
        </p:blipFill>
        <p:spPr>
          <a:xfrm>
            <a:off x="0" y="4607672"/>
            <a:ext cx="2580425" cy="2212654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8FA570-7D5D-854B-8F7B-FF6E7D511F27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5DFA60-C3A3-3E49-889F-AC4490E9685D}"/>
              </a:ext>
            </a:extLst>
          </p:cNvPr>
          <p:cNvCxnSpPr>
            <a:cxnSpLocks/>
          </p:cNvCxnSpPr>
          <p:nvPr/>
        </p:nvCxnSpPr>
        <p:spPr>
          <a:xfrm>
            <a:off x="-18024" y="6858000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BF829B96-390F-DE42-BBE6-3EC00552AB70}"/>
              </a:ext>
            </a:extLst>
          </p:cNvPr>
          <p:cNvSpPr txBox="1">
            <a:spLocks/>
          </p:cNvSpPr>
          <p:nvPr/>
        </p:nvSpPr>
        <p:spPr>
          <a:xfrm>
            <a:off x="3565143" y="672787"/>
            <a:ext cx="5757384" cy="817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TW" sz="3000" b="1" dirty="0">
                <a:solidFill>
                  <a:srgbClr val="4553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egina Black Solid" panose="02000000000000000000" pitchFamily="2" charset="77"/>
                <a:ea typeface="Regina Black Solid" panose="02000000000000000000" pitchFamily="2" charset="77"/>
                <a:cs typeface="+mj-cs"/>
              </a:rPr>
              <a:t>MONTHLY SUBSCPRITION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5B520-9E31-BF47-84B8-43B55CBD2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972" y="1640861"/>
            <a:ext cx="1794138" cy="448535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FFFBB62-3EF1-9347-85D0-9A2080890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41" y="1887066"/>
            <a:ext cx="701275" cy="7048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32CA68-4A37-40A2-A92E-666DB7A6962C}"/>
              </a:ext>
            </a:extLst>
          </p:cNvPr>
          <p:cNvSpPr txBox="1">
            <a:spLocks/>
          </p:cNvSpPr>
          <p:nvPr/>
        </p:nvSpPr>
        <p:spPr>
          <a:xfrm>
            <a:off x="4437277" y="2709190"/>
            <a:ext cx="5415666" cy="270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Why subscription?</a:t>
            </a:r>
            <a:br>
              <a:rPr lang="en-US" sz="2400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</a:br>
            <a:endParaRPr lang="en-US" sz="2400" b="1" dirty="0">
              <a:solidFill>
                <a:srgbClr val="455353"/>
              </a:solidFill>
              <a:latin typeface="Regina Black Solid" panose="02000000000000000000" pitchFamily="2" charset="77"/>
              <a:ea typeface="Regina Black Solid" panose="02000000000000000000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Why customers make subscriptions?</a:t>
            </a:r>
            <a:endParaRPr lang="en-US" sz="1800" dirty="0">
              <a:solidFill>
                <a:srgbClr val="455353"/>
              </a:solidFill>
              <a:latin typeface="Regina Black Solid" panose="02000000000000000000" pitchFamily="2" charset="77"/>
              <a:ea typeface="Regina Black Soli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97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DB16B0-EDF6-624A-B787-3011F754B0BB}"/>
              </a:ext>
            </a:extLst>
          </p:cNvPr>
          <p:cNvSpPr txBox="1"/>
          <p:nvPr/>
        </p:nvSpPr>
        <p:spPr>
          <a:xfrm>
            <a:off x="3548930" y="2486394"/>
            <a:ext cx="5286374" cy="5564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600" kern="1200" cap="all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  <a:cs typeface="+mj-cs"/>
              </a:rPr>
              <a:t>WHAT'S IN THE BOX?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26D9126-4D1A-435C-92FD-2EFD34104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077098"/>
            <a:ext cx="4083198" cy="4780901"/>
          </a:xfrm>
          <a:custGeom>
            <a:avLst/>
            <a:gdLst>
              <a:gd name="connsiteX0" fmla="*/ 2098246 w 5444264"/>
              <a:gd name="connsiteY0" fmla="*/ 0 h 6374535"/>
              <a:gd name="connsiteX1" fmla="*/ 5444264 w 5444264"/>
              <a:gd name="connsiteY1" fmla="*/ 3346018 h 6374535"/>
              <a:gd name="connsiteX2" fmla="*/ 3693157 w 5444264"/>
              <a:gd name="connsiteY2" fmla="*/ 6288190 h 6374535"/>
              <a:gd name="connsiteX3" fmla="*/ 3513916 w 5444264"/>
              <a:gd name="connsiteY3" fmla="*/ 6374535 h 6374535"/>
              <a:gd name="connsiteX4" fmla="*/ 674773 w 5444264"/>
              <a:gd name="connsiteY4" fmla="*/ 6374535 h 6374535"/>
              <a:gd name="connsiteX5" fmla="*/ 432743 w 5444264"/>
              <a:gd name="connsiteY5" fmla="*/ 6248727 h 6374535"/>
              <a:gd name="connsiteX6" fmla="*/ 194223 w 5444264"/>
              <a:gd name="connsiteY6" fmla="*/ 6097845 h 6374535"/>
              <a:gd name="connsiteX7" fmla="*/ 0 w 5444264"/>
              <a:gd name="connsiteY7" fmla="*/ 5950784 h 6374535"/>
              <a:gd name="connsiteX8" fmla="*/ 0 w 5444264"/>
              <a:gd name="connsiteY8" fmla="*/ 741253 h 6374535"/>
              <a:gd name="connsiteX9" fmla="*/ 194222 w 5444264"/>
              <a:gd name="connsiteY9" fmla="*/ 594191 h 6374535"/>
              <a:gd name="connsiteX10" fmla="*/ 2098246 w 5444264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4264" h="6374535">
                <a:moveTo>
                  <a:pt x="2098246" y="0"/>
                </a:moveTo>
                <a:cubicBezTo>
                  <a:pt x="3946201" y="0"/>
                  <a:pt x="5444264" y="1498063"/>
                  <a:pt x="5444264" y="3346018"/>
                </a:cubicBezTo>
                <a:cubicBezTo>
                  <a:pt x="5444264" y="4616487"/>
                  <a:pt x="4736195" y="5721578"/>
                  <a:pt x="3693157" y="6288190"/>
                </a:cubicBezTo>
                <a:lnTo>
                  <a:pt x="3513916" y="6374535"/>
                </a:lnTo>
                <a:lnTo>
                  <a:pt x="674773" y="6374535"/>
                </a:lnTo>
                <a:lnTo>
                  <a:pt x="432743" y="6248727"/>
                </a:lnTo>
                <a:cubicBezTo>
                  <a:pt x="351001" y="6201724"/>
                  <a:pt x="271431" y="6151368"/>
                  <a:pt x="194223" y="6097845"/>
                </a:cubicBezTo>
                <a:lnTo>
                  <a:pt x="0" y="5950784"/>
                </a:lnTo>
                <a:lnTo>
                  <a:pt x="0" y="741253"/>
                </a:lnTo>
                <a:lnTo>
                  <a:pt x="194222" y="594191"/>
                </a:lnTo>
                <a:cubicBezTo>
                  <a:pt x="734681" y="219535"/>
                  <a:pt x="1390826" y="0"/>
                  <a:pt x="209824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8764" y="-5"/>
            <a:ext cx="3921005" cy="220003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C664D6D4-8EE3-B34D-B068-7AAD13C60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8" r="9908" b="-3"/>
          <a:stretch/>
        </p:blipFill>
        <p:spPr>
          <a:xfrm>
            <a:off x="4171694" y="72018"/>
            <a:ext cx="3632931" cy="2055986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95F10B4-41D9-C843-9BD2-FB60994C2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" r="6628" b="1"/>
          <a:stretch/>
        </p:blipFill>
        <p:spPr>
          <a:xfrm>
            <a:off x="20" y="2200028"/>
            <a:ext cx="3960247" cy="4657972"/>
          </a:xfrm>
          <a:custGeom>
            <a:avLst/>
            <a:gdLst>
              <a:gd name="connsiteX0" fmla="*/ 2098244 w 5280356"/>
              <a:gd name="connsiteY0" fmla="*/ 0 h 6210629"/>
              <a:gd name="connsiteX1" fmla="*/ 5280356 w 5280356"/>
              <a:gd name="connsiteY1" fmla="*/ 3182112 h 6210629"/>
              <a:gd name="connsiteX2" fmla="*/ 3336866 w 5280356"/>
              <a:gd name="connsiteY2" fmla="*/ 6114158 h 6210629"/>
              <a:gd name="connsiteX3" fmla="*/ 3073287 w 5280356"/>
              <a:gd name="connsiteY3" fmla="*/ 6210629 h 6210629"/>
              <a:gd name="connsiteX4" fmla="*/ 1128432 w 5280356"/>
              <a:gd name="connsiteY4" fmla="*/ 6210629 h 6210629"/>
              <a:gd name="connsiteX5" fmla="*/ 1004127 w 5280356"/>
              <a:gd name="connsiteY5" fmla="*/ 6171135 h 6210629"/>
              <a:gd name="connsiteX6" fmla="*/ 74125 w 5280356"/>
              <a:gd name="connsiteY6" fmla="*/ 5637585 h 6210629"/>
              <a:gd name="connsiteX7" fmla="*/ 0 w 5280356"/>
              <a:gd name="connsiteY7" fmla="*/ 5570216 h 6210629"/>
              <a:gd name="connsiteX8" fmla="*/ 0 w 5280356"/>
              <a:gd name="connsiteY8" fmla="*/ 794009 h 6210629"/>
              <a:gd name="connsiteX9" fmla="*/ 74125 w 5280356"/>
              <a:gd name="connsiteY9" fmla="*/ 726640 h 6210629"/>
              <a:gd name="connsiteX10" fmla="*/ 2098244 w 5280356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0356" h="6210629">
                <a:moveTo>
                  <a:pt x="2098244" y="0"/>
                </a:moveTo>
                <a:cubicBezTo>
                  <a:pt x="3855676" y="0"/>
                  <a:pt x="5280356" y="1424680"/>
                  <a:pt x="5280356" y="3182112"/>
                </a:cubicBezTo>
                <a:cubicBezTo>
                  <a:pt x="5280356" y="4500186"/>
                  <a:pt x="4478974" y="5631087"/>
                  <a:pt x="3336866" y="6114158"/>
                </a:cubicBezTo>
                <a:lnTo>
                  <a:pt x="3073287" y="6210629"/>
                </a:lnTo>
                <a:lnTo>
                  <a:pt x="1128432" y="6210629"/>
                </a:lnTo>
                <a:lnTo>
                  <a:pt x="1004127" y="6171135"/>
                </a:lnTo>
                <a:cubicBezTo>
                  <a:pt x="662964" y="6046219"/>
                  <a:pt x="349154" y="5864559"/>
                  <a:pt x="74125" y="5637585"/>
                </a:cubicBezTo>
                <a:lnTo>
                  <a:pt x="0" y="5570216"/>
                </a:lnTo>
                <a:lnTo>
                  <a:pt x="0" y="794009"/>
                </a:lnTo>
                <a:lnTo>
                  <a:pt x="74125" y="726640"/>
                </a:lnTo>
                <a:cubicBezTo>
                  <a:pt x="624182" y="272693"/>
                  <a:pt x="1329368" y="0"/>
                  <a:pt x="2098244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F335DC-3438-044F-B970-779ECA331398}"/>
              </a:ext>
            </a:extLst>
          </p:cNvPr>
          <p:cNvSpPr/>
          <p:nvPr/>
        </p:nvSpPr>
        <p:spPr>
          <a:xfrm>
            <a:off x="4234715" y="309856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Pulp Chips</a:t>
            </a:r>
          </a:p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Grain-</a:t>
            </a:r>
            <a:r>
              <a:rPr lang="en-US" altLang="zh-TW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Free </a:t>
            </a:r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Granola Bites</a:t>
            </a:r>
          </a:p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Cacao Crunch</a:t>
            </a:r>
          </a:p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Veggie Chips</a:t>
            </a:r>
          </a:p>
          <a:p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Newly-Published Products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1.5oz X 25 bags/Month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2DFD9D-6230-2D42-8159-FBA9DCA04196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7D0DEB-00BD-9640-9CD5-AD2E6229E973}"/>
              </a:ext>
            </a:extLst>
          </p:cNvPr>
          <p:cNvCxnSpPr>
            <a:cxnSpLocks/>
          </p:cNvCxnSpPr>
          <p:nvPr/>
        </p:nvCxnSpPr>
        <p:spPr>
          <a:xfrm>
            <a:off x="-18024" y="6858000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720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64D19E-4514-2A47-BD09-E9F4030E880E}"/>
              </a:ext>
            </a:extLst>
          </p:cNvPr>
          <p:cNvGrpSpPr/>
          <p:nvPr/>
        </p:nvGrpSpPr>
        <p:grpSpPr>
          <a:xfrm>
            <a:off x="5846182" y="1303136"/>
            <a:ext cx="3244081" cy="5374712"/>
            <a:chOff x="3851274" y="1280659"/>
            <a:chExt cx="3217992" cy="54214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780A4BE-37F3-474A-95EF-72D4BCBAA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tretch>
              <a:fillRect/>
            </a:stretch>
          </p:blipFill>
          <p:spPr>
            <a:xfrm>
              <a:off x="3851274" y="1280659"/>
              <a:ext cx="3217992" cy="174040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F41B206-9CF1-6F4D-A259-1DCCF8133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90000"/>
            </a:blip>
            <a:srcRect r="4384" b="4643"/>
            <a:stretch/>
          </p:blipFill>
          <p:spPr>
            <a:xfrm>
              <a:off x="4010122" y="4997161"/>
              <a:ext cx="2884164" cy="17049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57693E-9638-C249-A0B2-5D8E7A0E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3943999" y="3144555"/>
              <a:ext cx="3016409" cy="1768444"/>
            </a:xfrm>
            <a:prstGeom prst="rect">
              <a:avLst/>
            </a:prstGeom>
          </p:spPr>
        </p:pic>
      </p:grpSp>
      <p:pic>
        <p:nvPicPr>
          <p:cNvPr id="22" name="Picture 12" descr="Image result for Pulp Pantry ">
            <a:extLst>
              <a:ext uri="{FF2B5EF4-FFF2-40B4-BE49-F238E27FC236}">
                <a16:creationId xmlns:a16="http://schemas.microsoft.com/office/drawing/2014/main" id="{85369BF0-8554-4A26-B69D-2D980245D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8" r="3" b="19045"/>
          <a:stretch/>
        </p:blipFill>
        <p:spPr bwMode="auto">
          <a:xfrm>
            <a:off x="488984" y="2462739"/>
            <a:ext cx="1778335" cy="1778334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ulp Pantry">
            <a:extLst>
              <a:ext uri="{FF2B5EF4-FFF2-40B4-BE49-F238E27FC236}">
                <a16:creationId xmlns:a16="http://schemas.microsoft.com/office/drawing/2014/main" id="{8D983424-8109-4F16-A75B-12B215AAD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r="-2" b="-2"/>
          <a:stretch/>
        </p:blipFill>
        <p:spPr bwMode="auto">
          <a:xfrm>
            <a:off x="18443" y="0"/>
            <a:ext cx="2338995" cy="1987911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ulp pantry">
            <a:extLst>
              <a:ext uri="{FF2B5EF4-FFF2-40B4-BE49-F238E27FC236}">
                <a16:creationId xmlns:a16="http://schemas.microsoft.com/office/drawing/2014/main" id="{5C7078F6-37EC-40BC-8AEA-285DCC19F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" r="-5" b="10841"/>
          <a:stretch/>
        </p:blipFill>
        <p:spPr bwMode="auto">
          <a:xfrm>
            <a:off x="-14891" y="4598899"/>
            <a:ext cx="2634592" cy="2259101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28002-A795-4637-87AA-E4D724AAB663}"/>
              </a:ext>
            </a:extLst>
          </p:cNvPr>
          <p:cNvSpPr txBox="1"/>
          <p:nvPr/>
        </p:nvSpPr>
        <p:spPr>
          <a:xfrm>
            <a:off x="3298029" y="107091"/>
            <a:ext cx="5372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dirty="0">
                <a:solidFill>
                  <a:srgbClr val="4553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egina Black Solid" panose="02000000000000000000" pitchFamily="2" charset="77"/>
                <a:ea typeface="Regina Black Solid" panose="02000000000000000000" pitchFamily="2" charset="77"/>
              </a:rPr>
              <a:t>CHOOSE YOUR SUBSCRIPTION 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451F1D-C091-1A4D-A9D5-BFB3F3D4F090}"/>
              </a:ext>
            </a:extLst>
          </p:cNvPr>
          <p:cNvSpPr/>
          <p:nvPr/>
        </p:nvSpPr>
        <p:spPr>
          <a:xfrm>
            <a:off x="2509337" y="1314958"/>
            <a:ext cx="3944600" cy="5435951"/>
          </a:xfrm>
          <a:prstGeom prst="rect">
            <a:avLst/>
          </a:prstGeom>
          <a:solidFill>
            <a:srgbClr val="F3F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E94C4-4A09-9C4D-9DB8-DAE39D0B003E}"/>
              </a:ext>
            </a:extLst>
          </p:cNvPr>
          <p:cNvCxnSpPr>
            <a:cxnSpLocks/>
          </p:cNvCxnSpPr>
          <p:nvPr/>
        </p:nvCxnSpPr>
        <p:spPr>
          <a:xfrm>
            <a:off x="3153362" y="3030905"/>
            <a:ext cx="3217992" cy="0"/>
          </a:xfrm>
          <a:prstGeom prst="line">
            <a:avLst/>
          </a:prstGeom>
          <a:ln w="69850">
            <a:solidFill>
              <a:srgbClr val="FFFC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FDC64-F801-A145-A2CC-F2C0B2F27E2C}"/>
              </a:ext>
            </a:extLst>
          </p:cNvPr>
          <p:cNvCxnSpPr>
            <a:cxnSpLocks/>
          </p:cNvCxnSpPr>
          <p:nvPr/>
        </p:nvCxnSpPr>
        <p:spPr>
          <a:xfrm>
            <a:off x="3153362" y="4954954"/>
            <a:ext cx="3217992" cy="0"/>
          </a:xfrm>
          <a:prstGeom prst="line">
            <a:avLst/>
          </a:prstGeom>
          <a:ln w="69850">
            <a:solidFill>
              <a:srgbClr val="FFFC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691D70F4-1116-41BA-B949-9D75B10502F6}"/>
              </a:ext>
            </a:extLst>
          </p:cNvPr>
          <p:cNvSpPr txBox="1">
            <a:spLocks/>
          </p:cNvSpPr>
          <p:nvPr/>
        </p:nvSpPr>
        <p:spPr>
          <a:xfrm>
            <a:off x="3153362" y="1439817"/>
            <a:ext cx="3016409" cy="134302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PAY MONTHLY</a:t>
            </a:r>
          </a:p>
          <a:p>
            <a:pPr marL="0" indent="0" algn="ctr">
              <a:buNone/>
            </a:pPr>
            <a:r>
              <a:rPr lang="en-US" sz="15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$50 / MONTH</a:t>
            </a:r>
            <a:br>
              <a:rPr lang="en-US" sz="165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65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Cancel or pause at any time.</a:t>
            </a:r>
          </a:p>
          <a:p>
            <a:pPr marL="0" indent="0" algn="ctr">
              <a:buNone/>
            </a:pPr>
            <a:r>
              <a:rPr lang="en-US" sz="1800" i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Shipping included!</a:t>
            </a:r>
            <a:endParaRPr lang="en-US" sz="1800" dirty="0">
              <a:solidFill>
                <a:srgbClr val="455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045E14-89FE-4CCA-BF9E-CE9A42871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362" y="3257590"/>
            <a:ext cx="3016409" cy="1595605"/>
          </a:xfr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44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PREPAY</a:t>
            </a:r>
          </a:p>
          <a:p>
            <a:pPr marL="0" indent="0" algn="ctr">
              <a:buNone/>
            </a:pPr>
            <a:r>
              <a:rPr lang="en-US" sz="44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 MONTHS</a:t>
            </a:r>
          </a:p>
          <a:p>
            <a:pPr marL="0" indent="0" algn="ctr">
              <a:buNone/>
            </a:pPr>
            <a:r>
              <a:rPr lang="en-US" sz="3400" b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$48 / MONTH</a:t>
            </a:r>
          </a:p>
          <a:p>
            <a:pPr marL="0" indent="0" algn="ctr">
              <a:buNone/>
            </a:pPr>
            <a:r>
              <a:rPr lang="en-US" sz="2500" dirty="0">
                <a:solidFill>
                  <a:srgbClr val="455353"/>
                </a:solidFill>
              </a:rPr>
              <a:t>(SAVE 4%)</a:t>
            </a:r>
          </a:p>
          <a:p>
            <a:pPr marL="0" indent="0" algn="ctr">
              <a:buNone/>
            </a:pPr>
            <a:r>
              <a:rPr lang="en-US" sz="3800" i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Shipping included!</a:t>
            </a:r>
            <a:endParaRPr lang="en-US" sz="3800" dirty="0">
              <a:solidFill>
                <a:srgbClr val="455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0053A116-4903-443D-A724-4730ADD774E9}"/>
              </a:ext>
            </a:extLst>
          </p:cNvPr>
          <p:cNvSpPr txBox="1">
            <a:spLocks/>
          </p:cNvSpPr>
          <p:nvPr/>
        </p:nvSpPr>
        <p:spPr>
          <a:xfrm>
            <a:off x="3153362" y="5140875"/>
            <a:ext cx="3016409" cy="154880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PREPAY</a:t>
            </a:r>
          </a:p>
          <a:p>
            <a:pPr marL="0" indent="0" algn="ctr">
              <a:buNone/>
            </a:pPr>
            <a:r>
              <a:rPr lang="en-US" sz="2700" b="1" cap="all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6 MONTHS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$46 / MONTH</a:t>
            </a:r>
          </a:p>
          <a:p>
            <a:pPr marL="0" indent="0" algn="ctr">
              <a:buNone/>
            </a:pPr>
            <a:r>
              <a:rPr lang="en-US" sz="130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(SAVE 8%)</a:t>
            </a:r>
          </a:p>
          <a:p>
            <a:pPr marL="0" indent="0" algn="ctr">
              <a:buNone/>
            </a:pPr>
            <a:r>
              <a:rPr lang="en-US" sz="2300" i="1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Shipping included!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160241-0961-9441-BE56-ADB8B029A582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0A84DF-75C5-0049-91CB-F8210D9AA9F7}"/>
              </a:ext>
            </a:extLst>
          </p:cNvPr>
          <p:cNvCxnSpPr>
            <a:cxnSpLocks/>
          </p:cNvCxnSpPr>
          <p:nvPr/>
        </p:nvCxnSpPr>
        <p:spPr>
          <a:xfrm>
            <a:off x="-18024" y="6858000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20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ECE384-6DBF-4545-AD2F-3BDD89530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2071688"/>
            <a:ext cx="4467225" cy="4786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6E7F7-DC4E-EC43-B667-6F4F300663ED}"/>
              </a:ext>
            </a:extLst>
          </p:cNvPr>
          <p:cNvSpPr txBox="1"/>
          <p:nvPr/>
        </p:nvSpPr>
        <p:spPr>
          <a:xfrm rot="16394431">
            <a:off x="502124" y="470916"/>
            <a:ext cx="5915024" cy="591616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noAutofit/>
          </a:bodyPr>
          <a:lstStyle/>
          <a:p>
            <a:r>
              <a:rPr lang="en-US" sz="8800" dirty="0">
                <a:solidFill>
                  <a:srgbClr val="21783D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THANK YOU VERY MUCH , ANY QUESTIONS?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A87D70-F5D5-F545-8A46-711584FB99A1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217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3ACE33-6562-8449-A69A-1FA06C292583}"/>
              </a:ext>
            </a:extLst>
          </p:cNvPr>
          <p:cNvCxnSpPr>
            <a:cxnSpLocks/>
          </p:cNvCxnSpPr>
          <p:nvPr/>
        </p:nvCxnSpPr>
        <p:spPr>
          <a:xfrm>
            <a:off x="0" y="6858000"/>
            <a:ext cx="9144000" cy="0"/>
          </a:xfrm>
          <a:prstGeom prst="line">
            <a:avLst/>
          </a:prstGeom>
          <a:ln w="85725">
            <a:solidFill>
              <a:srgbClr val="217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34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B3D730-3A28-2E41-83A6-D47FBE9CBDA4}"/>
              </a:ext>
            </a:extLst>
          </p:cNvPr>
          <p:cNvSpPr txBox="1"/>
          <p:nvPr/>
        </p:nvSpPr>
        <p:spPr>
          <a:xfrm>
            <a:off x="2454529" y="994113"/>
            <a:ext cx="42349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455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Glance at the Market – Bag Size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F23813-DF6C-784E-AE63-D710BF0B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9" y="2389103"/>
            <a:ext cx="3730428" cy="212963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CEDF624-07D4-9B4C-BA87-8C404F80753A}"/>
              </a:ext>
            </a:extLst>
          </p:cNvPr>
          <p:cNvGrpSpPr/>
          <p:nvPr/>
        </p:nvGrpSpPr>
        <p:grpSpPr>
          <a:xfrm>
            <a:off x="5194300" y="1993018"/>
            <a:ext cx="3118468" cy="2895048"/>
            <a:chOff x="6620933" y="1678512"/>
            <a:chExt cx="4157957" cy="386006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3693B2-DE69-2E45-A5B0-072C0A12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3724" y="3429000"/>
              <a:ext cx="1066295" cy="141975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B8222E-18C5-BC43-B9FE-F0590C08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0933" y="1678512"/>
              <a:ext cx="2380988" cy="317024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5E7702-D8EA-6C4A-82F5-44D8458B7577}"/>
                </a:ext>
              </a:extLst>
            </p:cNvPr>
            <p:cNvSpPr txBox="1"/>
            <p:nvPr/>
          </p:nvSpPr>
          <p:spPr>
            <a:xfrm>
              <a:off x="7382933" y="5046133"/>
              <a:ext cx="99856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D789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5 OZ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D36385-8805-5D45-8E5C-FC6BA3DA0002}"/>
                </a:ext>
              </a:extLst>
            </p:cNvPr>
            <p:cNvSpPr txBox="1"/>
            <p:nvPr/>
          </p:nvSpPr>
          <p:spPr>
            <a:xfrm>
              <a:off x="9514270" y="5046133"/>
              <a:ext cx="126462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D789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1.5 OZ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1366B1-0D46-7B49-94BC-BA59A1085A1F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0D7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41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187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406C1-57DC-CB4D-B1AA-186FBD1967D2}"/>
              </a:ext>
            </a:extLst>
          </p:cNvPr>
          <p:cNvSpPr txBox="1"/>
          <p:nvPr/>
        </p:nvSpPr>
        <p:spPr>
          <a:xfrm>
            <a:off x="2768201" y="973038"/>
            <a:ext cx="3714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21783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Glance at the Market -  Price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43D3B6-F41C-D340-8A62-68259F83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16" y="2019607"/>
            <a:ext cx="1712061" cy="1409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0C2726-0B6B-1D45-9D84-B53B5BE7E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929" y1="55990" x2="43929" y2="55990"/>
                        <a14:foregroundMark x1="50357" y1="56771" x2="50357" y2="56771"/>
                        <a14:foregroundMark x1="56071" y1="56771" x2="56071" y2="567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5633" y="1663232"/>
            <a:ext cx="4000500" cy="1828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6D4143-14B2-194E-BAAD-FC46519BD694}"/>
              </a:ext>
            </a:extLst>
          </p:cNvPr>
          <p:cNvGrpSpPr/>
          <p:nvPr/>
        </p:nvGrpSpPr>
        <p:grpSpPr>
          <a:xfrm>
            <a:off x="591516" y="3638626"/>
            <a:ext cx="3886674" cy="2570150"/>
            <a:chOff x="3625815" y="2031476"/>
            <a:chExt cx="4578505" cy="2944706"/>
          </a:xfrm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888927-517D-E94B-9FE7-8F164F1E26A2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815" y="2031476"/>
              <a:ext cx="4578505" cy="29447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E33705-3673-3C45-AEF0-FFAD4D8A0DDF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139" y="2597817"/>
              <a:ext cx="1051204" cy="28879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B584AD-1BDD-D140-BA42-5F99168D3D95}"/>
              </a:ext>
            </a:extLst>
          </p:cNvPr>
          <p:cNvGrpSpPr/>
          <p:nvPr/>
        </p:nvGrpSpPr>
        <p:grpSpPr>
          <a:xfrm>
            <a:off x="4739459" y="3625927"/>
            <a:ext cx="3886674" cy="2582849"/>
            <a:chOff x="-176422" y="-50170"/>
            <a:chExt cx="2789555" cy="19329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DC70B1-4D7C-FD47-841A-0FF5658E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6422" y="-50170"/>
              <a:ext cx="2789555" cy="19329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001C10B-29E7-AE47-9540-16F7F632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208" y="263907"/>
              <a:ext cx="901065" cy="57594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B57AD2-1C69-8247-AFB7-1CEB60C2A8A4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217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59DA7-5D33-5141-AF63-FD148A299BD4}"/>
              </a:ext>
            </a:extLst>
          </p:cNvPr>
          <p:cNvSpPr txBox="1"/>
          <p:nvPr/>
        </p:nvSpPr>
        <p:spPr>
          <a:xfrm>
            <a:off x="2812920" y="14512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55353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OUR PACKAGE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B995A0C-1DAE-F94B-8CF2-23AC7CCCEA4F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45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7812A2-B85C-BE46-B7C6-55350661AD10}"/>
              </a:ext>
            </a:extLst>
          </p:cNvPr>
          <p:cNvGrpSpPr/>
          <p:nvPr/>
        </p:nvGrpSpPr>
        <p:grpSpPr>
          <a:xfrm>
            <a:off x="360569" y="645775"/>
            <a:ext cx="8380429" cy="6155691"/>
            <a:chOff x="1384701" y="1271174"/>
            <a:chExt cx="6535187" cy="46689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3FF9D-48D4-1A49-B38F-CE9E5FF3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>
              <a:off x="1384701" y="1271174"/>
              <a:ext cx="3013413" cy="228866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0996FC4-7A2A-844F-AAE0-0600AC1B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</a:blip>
            <a:stretch>
              <a:fillRect/>
            </a:stretch>
          </p:blipFill>
          <p:spPr>
            <a:xfrm>
              <a:off x="4496188" y="1271174"/>
              <a:ext cx="3423700" cy="225799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83085D8-8564-7440-95F3-DA12A3AD3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6897" r="5206"/>
            <a:stretch/>
          </p:blipFill>
          <p:spPr>
            <a:xfrm>
              <a:off x="1384701" y="3651475"/>
              <a:ext cx="3009366" cy="2288668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BA9C319-279C-BD4E-9C3C-4CD5E6C1D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</a:blip>
            <a:stretch>
              <a:fillRect/>
            </a:stretch>
          </p:blipFill>
          <p:spPr>
            <a:xfrm>
              <a:off x="4491340" y="3640911"/>
              <a:ext cx="3423700" cy="22579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249912-F88E-AEEF-E1E9-343449840343}"/>
              </a:ext>
            </a:extLst>
          </p:cNvPr>
          <p:cNvGrpSpPr/>
          <p:nvPr/>
        </p:nvGrpSpPr>
        <p:grpSpPr>
          <a:xfrm>
            <a:off x="7318706" y="5651174"/>
            <a:ext cx="1755009" cy="1169152"/>
            <a:chOff x="4952579" y="4056762"/>
            <a:chExt cx="2677881" cy="20831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B53976-AC50-D345-9D87-DC423C72DD46}"/>
                </a:ext>
              </a:extLst>
            </p:cNvPr>
            <p:cNvGrpSpPr/>
            <p:nvPr/>
          </p:nvGrpSpPr>
          <p:grpSpPr>
            <a:xfrm>
              <a:off x="4952579" y="4056762"/>
              <a:ext cx="1642298" cy="2083147"/>
              <a:chOff x="0" y="0"/>
              <a:chExt cx="2661661" cy="31832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6356B76-80D2-044F-A00F-28482DEB6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37177" cy="284561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E9354B6-AE6C-8440-A01E-392C1B844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774" y="1495987"/>
                <a:ext cx="1048970" cy="139668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EAADAF9-9415-A242-92D2-EB9C79177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2692" y="1232870"/>
                <a:ext cx="1048969" cy="139668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EB5194F-8C5F-9E4E-A5BB-91FFDEC2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6476" y="1786591"/>
                <a:ext cx="1048970" cy="139668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E7961E-1E46-4243-AE08-F3C8DADA3C22}"/>
                </a:ext>
              </a:extLst>
            </p:cNvPr>
            <p:cNvSpPr txBox="1"/>
            <p:nvPr/>
          </p:nvSpPr>
          <p:spPr>
            <a:xfrm>
              <a:off x="6461593" y="5380698"/>
              <a:ext cx="1168867" cy="49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$10.99</a:t>
              </a:r>
            </a:p>
            <a:p>
              <a:r>
                <a:rPr lang="en-US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$1.16/oz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3C52F3-353C-CF05-2631-4A5250CDB112}"/>
              </a:ext>
            </a:extLst>
          </p:cNvPr>
          <p:cNvGrpSpPr/>
          <p:nvPr/>
        </p:nvGrpSpPr>
        <p:grpSpPr>
          <a:xfrm>
            <a:off x="6870398" y="490483"/>
            <a:ext cx="1888259" cy="1211159"/>
            <a:chOff x="4808238" y="1253387"/>
            <a:chExt cx="3650664" cy="255962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8C003B6-4D19-FD47-A841-BF3C8472BC36}"/>
                </a:ext>
              </a:extLst>
            </p:cNvPr>
            <p:cNvGrpSpPr/>
            <p:nvPr/>
          </p:nvGrpSpPr>
          <p:grpSpPr>
            <a:xfrm>
              <a:off x="4808238" y="1253387"/>
              <a:ext cx="2197447" cy="2384640"/>
              <a:chOff x="0" y="0"/>
              <a:chExt cx="2826014" cy="2841952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885C89E-157B-D149-A8F4-5A1B4D0D1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DFDB314E-05CF-EB45-82CD-40FEC6E1A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F0BF2FF-3061-AD43-B75F-1790D5F61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925EC4-B75F-9E4C-A18A-95299A00113B}"/>
                </a:ext>
              </a:extLst>
            </p:cNvPr>
            <p:cNvSpPr txBox="1"/>
            <p:nvPr/>
          </p:nvSpPr>
          <p:spPr>
            <a:xfrm>
              <a:off x="6977873" y="2902390"/>
              <a:ext cx="1481029" cy="910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21783D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$13.99</a:t>
              </a:r>
            </a:p>
            <a:p>
              <a:r>
                <a:rPr lang="en-US" sz="1100" b="1" dirty="0">
                  <a:solidFill>
                    <a:srgbClr val="21783D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$0.92/oz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FE5EE2-DE07-52C0-2D12-362A2C934DBD}"/>
              </a:ext>
            </a:extLst>
          </p:cNvPr>
          <p:cNvGrpSpPr/>
          <p:nvPr/>
        </p:nvGrpSpPr>
        <p:grpSpPr>
          <a:xfrm>
            <a:off x="144124" y="857664"/>
            <a:ext cx="2057394" cy="1053186"/>
            <a:chOff x="1178979" y="1312253"/>
            <a:chExt cx="3122293" cy="20871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E15ACBE-3A21-AC4D-AA98-54EBFCE1F276}"/>
                </a:ext>
              </a:extLst>
            </p:cNvPr>
            <p:cNvGrpSpPr/>
            <p:nvPr/>
          </p:nvGrpSpPr>
          <p:grpSpPr>
            <a:xfrm>
              <a:off x="1178979" y="1312253"/>
              <a:ext cx="2344908" cy="2087142"/>
              <a:chOff x="0" y="0"/>
              <a:chExt cx="2471458" cy="185470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70B262F-884E-9341-842A-71BE39EA9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5906" y="16915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8E2DD21-4618-2042-9C83-1630EF58A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6231" y="23462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11477F5-D2FB-174C-BB50-8621320F2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792" y="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77D9F7F-9E33-AC45-A762-F761BBFCB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016" y="19184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08035388-AEB8-B042-B6D8-9CBABE545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240" y="41623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EE36466-2CBB-784E-B537-050F40C2E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64061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1F3125E-2366-E445-8524-846FBA831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3568" y="5857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6AD4148B-8354-FC45-82BF-4B2B94327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955" y="245907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21CAC21-C637-2B48-B39E-AD0A4297E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373" y="44429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B20E5E3C-0B91-484E-AF16-764A6C9BF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566" y="69673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BF812F42-0806-974A-8686-6C81E5533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097" y="184666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5DB6E938-902E-3C4D-9A16-59B5AF580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859" y="40908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FA3B789-63B4-C04D-8C30-3ED0F0494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9938" y="620993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05C0E1FA-762A-1F47-AD8F-4C49A09E0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356" y="888336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8FC63274-0394-D441-9989-8B50B9D6E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8960" y="376511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51291EC0-99AF-CD4E-9F33-CA3226778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3243" y="583872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B9A5E05-03D2-794B-9C18-3BCF68B15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768" y="822314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BD5830A-6E9F-E841-AA7B-8115A7EC0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7613" y="1101682"/>
                <a:ext cx="565552" cy="753022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0052D7-6F25-AD44-86CD-16CA942AD9C0}"/>
                </a:ext>
              </a:extLst>
            </p:cNvPr>
            <p:cNvSpPr txBox="1"/>
            <p:nvPr/>
          </p:nvSpPr>
          <p:spPr>
            <a:xfrm>
              <a:off x="3132406" y="2604703"/>
              <a:ext cx="1168866" cy="69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1.5oz*18</a:t>
              </a:r>
            </a:p>
            <a:p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$31.99</a:t>
              </a:r>
            </a:p>
            <a:p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$1.18/oz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BD77D1-93C5-80B4-B05A-F1D2FA8EF5EE}"/>
              </a:ext>
            </a:extLst>
          </p:cNvPr>
          <p:cNvGrpSpPr/>
          <p:nvPr/>
        </p:nvGrpSpPr>
        <p:grpSpPr>
          <a:xfrm>
            <a:off x="218928" y="3888428"/>
            <a:ext cx="1902104" cy="958548"/>
            <a:chOff x="1178979" y="4118994"/>
            <a:chExt cx="3178974" cy="198718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0DEA82C-78D6-A649-91D0-E5D992DBD4BE}"/>
                </a:ext>
              </a:extLst>
            </p:cNvPr>
            <p:cNvGrpSpPr/>
            <p:nvPr/>
          </p:nvGrpSpPr>
          <p:grpSpPr>
            <a:xfrm>
              <a:off x="1178979" y="4118994"/>
              <a:ext cx="1892360" cy="1987184"/>
              <a:chOff x="0" y="0"/>
              <a:chExt cx="2789910" cy="2703840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219A2BD7-41E4-934E-B6ED-E38DA01AE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287AAC51-8F85-9042-BF5E-84538E791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1351" y="258785"/>
                <a:ext cx="1558559" cy="2075188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F6D1B5D-1325-9F44-BB18-285A7A2FB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024" y="628650"/>
                <a:ext cx="1558557" cy="2075190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11C6058-2DB5-F447-B101-3F2582460D87}"/>
                </a:ext>
              </a:extLst>
            </p:cNvPr>
            <p:cNvSpPr txBox="1"/>
            <p:nvPr/>
          </p:nvSpPr>
          <p:spPr>
            <a:xfrm>
              <a:off x="3132405" y="5301565"/>
              <a:ext cx="1225548" cy="49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455353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$13.99</a:t>
              </a:r>
            </a:p>
            <a:p>
              <a:r>
                <a:rPr lang="en-US" sz="1100" b="1" dirty="0">
                  <a:solidFill>
                    <a:srgbClr val="455353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$0.92/oz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14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A785150-0CC4-9E47-9A63-11DD7549C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99" b="93720" l="11534" r="47666">
                        <a14:foregroundMark x1="18125" y1="78647" x2="14751" y2="67150"/>
                        <a14:foregroundMark x1="14751" y1="67150" x2="13025" y2="53527"/>
                        <a14:foregroundMark x1="13025" y1="53527" x2="16673" y2="44058"/>
                        <a14:foregroundMark x1="16673" y1="44058" x2="27305" y2="42899"/>
                        <a14:foregroundMark x1="27305" y1="42899" x2="27658" y2="42899"/>
                        <a14:foregroundMark x1="13613" y1="69082" x2="11573" y2="57198"/>
                        <a14:foregroundMark x1="11573" y1="57198" x2="12201" y2="45604"/>
                        <a14:foregroundMark x1="43429" y1="60193" x2="47666" y2="49855"/>
                      </a14:backgroundRemoval>
                    </a14:imgEffect>
                  </a14:imgLayer>
                </a14:imgProps>
              </a:ext>
            </a:extLst>
          </a:blip>
          <a:srcRect l="10000" t="37679" r="50000"/>
          <a:stretch/>
        </p:blipFill>
        <p:spPr>
          <a:xfrm>
            <a:off x="1809841" y="1991007"/>
            <a:ext cx="5678610" cy="35903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AFC5C7-2B66-674A-856B-AEA751A598CB}"/>
              </a:ext>
            </a:extLst>
          </p:cNvPr>
          <p:cNvGrpSpPr/>
          <p:nvPr/>
        </p:nvGrpSpPr>
        <p:grpSpPr>
          <a:xfrm>
            <a:off x="1665075" y="2005295"/>
            <a:ext cx="5813849" cy="3266795"/>
            <a:chOff x="1655654" y="1662395"/>
            <a:chExt cx="5813849" cy="32667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A5E5A7-003C-D34E-ADB8-B6E5D426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654" y="1662395"/>
              <a:ext cx="5813849" cy="3266795"/>
            </a:xfrm>
            <a:prstGeom prst="rect">
              <a:avLst/>
            </a:prstGeom>
          </p:spPr>
        </p:pic>
        <p:pic>
          <p:nvPicPr>
            <p:cNvPr id="7" name="Graphic 6" descr="Store">
              <a:extLst>
                <a:ext uri="{FF2B5EF4-FFF2-40B4-BE49-F238E27FC236}">
                  <a16:creationId xmlns:a16="http://schemas.microsoft.com/office/drawing/2014/main" id="{45EB7F34-F6FE-9B41-B728-E82A53791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85172" y="3586163"/>
              <a:ext cx="457200" cy="4572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BBA7A5-DDE5-3F4F-9C44-126017149409}"/>
              </a:ext>
            </a:extLst>
          </p:cNvPr>
          <p:cNvSpPr txBox="1"/>
          <p:nvPr/>
        </p:nvSpPr>
        <p:spPr>
          <a:xfrm>
            <a:off x="542925" y="595075"/>
            <a:ext cx="50976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21783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Shipping Zone and Granola Sales in US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56B224-8450-3847-B564-D07CB15AF114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217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796C3-555E-EE48-A592-BC43BEE68E2F}"/>
              </a:ext>
            </a:extLst>
          </p:cNvPr>
          <p:cNvSpPr txBox="1"/>
          <p:nvPr/>
        </p:nvSpPr>
        <p:spPr>
          <a:xfrm>
            <a:off x="2383621" y="188474"/>
            <a:ext cx="4453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D7891"/>
                </a:solidFill>
                <a:latin typeface="Regina Black Solid" panose="02000000000000000000" pitchFamily="2" charset="77"/>
                <a:ea typeface="Regina Black Solid" panose="02000000000000000000" pitchFamily="2" charset="77"/>
              </a:rPr>
              <a:t>50$ SHIPPING FREE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27FBED-D707-4F43-8F2F-B4322CF41778}"/>
              </a:ext>
            </a:extLst>
          </p:cNvPr>
          <p:cNvCxnSpPr>
            <a:cxnSpLocks/>
          </p:cNvCxnSpPr>
          <p:nvPr/>
        </p:nvCxnSpPr>
        <p:spPr>
          <a:xfrm flipV="1">
            <a:off x="4410190" y="1565277"/>
            <a:ext cx="0" cy="45085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8A57DD-28DE-6843-865F-0E7AF11D1456}"/>
              </a:ext>
            </a:extLst>
          </p:cNvPr>
          <p:cNvCxnSpPr>
            <a:cxnSpLocks/>
          </p:cNvCxnSpPr>
          <p:nvPr/>
        </p:nvCxnSpPr>
        <p:spPr>
          <a:xfrm>
            <a:off x="0" y="37674"/>
            <a:ext cx="9144000" cy="0"/>
          </a:xfrm>
          <a:prstGeom prst="line">
            <a:avLst/>
          </a:prstGeom>
          <a:ln w="85725">
            <a:solidFill>
              <a:srgbClr val="0D7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D28ACD2-EC00-584C-A864-96B741B5F8ED}"/>
              </a:ext>
            </a:extLst>
          </p:cNvPr>
          <p:cNvGrpSpPr/>
          <p:nvPr/>
        </p:nvGrpSpPr>
        <p:grpSpPr>
          <a:xfrm>
            <a:off x="120208" y="703601"/>
            <a:ext cx="8670501" cy="6084751"/>
            <a:chOff x="1273763" y="1404348"/>
            <a:chExt cx="6524746" cy="4810825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73855A5-26F6-6C4E-9AE1-C881516F0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8000"/>
            </a:blip>
            <a:srcRect t="6639" b="3289"/>
            <a:stretch/>
          </p:blipFill>
          <p:spPr>
            <a:xfrm>
              <a:off x="1273763" y="1404348"/>
              <a:ext cx="3174674" cy="228331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87DB8ED-2DAB-C441-B169-8D584290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8000"/>
            </a:blip>
            <a:stretch>
              <a:fillRect/>
            </a:stretch>
          </p:blipFill>
          <p:spPr>
            <a:xfrm>
              <a:off x="4610248" y="1404348"/>
              <a:ext cx="3188261" cy="231221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337E0358-3E00-154F-81ED-CAEF205DA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88000"/>
            </a:blip>
            <a:srcRect r="10778"/>
            <a:stretch/>
          </p:blipFill>
          <p:spPr>
            <a:xfrm>
              <a:off x="1330228" y="3847891"/>
              <a:ext cx="3118209" cy="2324062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886109F-A05E-7C48-AD85-CA43181EC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8000"/>
            </a:blip>
            <a:stretch>
              <a:fillRect/>
            </a:stretch>
          </p:blipFill>
          <p:spPr>
            <a:xfrm>
              <a:off x="4596973" y="3847890"/>
              <a:ext cx="3201536" cy="236728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522D60-1580-ECCB-B8F7-56AA2DCE4278}"/>
              </a:ext>
            </a:extLst>
          </p:cNvPr>
          <p:cNvGrpSpPr/>
          <p:nvPr/>
        </p:nvGrpSpPr>
        <p:grpSpPr>
          <a:xfrm>
            <a:off x="7214407" y="3732519"/>
            <a:ext cx="1645757" cy="1246834"/>
            <a:chOff x="4980943" y="4056122"/>
            <a:chExt cx="2617338" cy="1898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E672B5-6FA3-C04E-8888-AD0127F8FA68}"/>
                </a:ext>
              </a:extLst>
            </p:cNvPr>
            <p:cNvSpPr txBox="1"/>
            <p:nvPr/>
          </p:nvSpPr>
          <p:spPr>
            <a:xfrm>
              <a:off x="6589695" y="5555933"/>
              <a:ext cx="1008586" cy="398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</a:t>
              </a:r>
              <a:r>
                <a:rPr lang="en-US" altLang="zh-CN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52.</a:t>
              </a:r>
              <a:r>
                <a:rPr lang="en-US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9</a:t>
              </a:r>
              <a:r>
                <a:rPr lang="en-US" altLang="zh-CN" sz="1100" b="1" dirty="0">
                  <a:solidFill>
                    <a:srgbClr val="B2470F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6</a:t>
              </a:r>
              <a:endParaRPr lang="en-US" sz="1100" b="1" dirty="0">
                <a:solidFill>
                  <a:srgbClr val="B2470F"/>
                </a:solidFill>
                <a:latin typeface="Apple Chancery" panose="03020702040506060504" pitchFamily="66" charset="-79"/>
                <a:cs typeface="Apple Chancery" panose="03020702040506060504" pitchFamily="66" charset="-79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2B2069-8DFD-8746-A4A7-A49746237A56}"/>
                </a:ext>
              </a:extLst>
            </p:cNvPr>
            <p:cNvGrpSpPr/>
            <p:nvPr/>
          </p:nvGrpSpPr>
          <p:grpSpPr>
            <a:xfrm>
              <a:off x="5032195" y="4064960"/>
              <a:ext cx="1165546" cy="1144909"/>
              <a:chOff x="0" y="0"/>
              <a:chExt cx="2826014" cy="284195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CD975DB-747C-D64D-8FA8-F50721DBB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2A84B02-B2EB-314E-9072-9CB57BBA3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9D66B05-FBCA-B64A-B349-D283D7067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D3F158-611D-D44A-B63D-03ACA5A6A75D}"/>
                </a:ext>
              </a:extLst>
            </p:cNvPr>
            <p:cNvGrpSpPr/>
            <p:nvPr/>
          </p:nvGrpSpPr>
          <p:grpSpPr>
            <a:xfrm>
              <a:off x="5864502" y="4056122"/>
              <a:ext cx="1165546" cy="1144909"/>
              <a:chOff x="0" y="0"/>
              <a:chExt cx="2826014" cy="284195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28C7028-3681-7448-B223-27146CF0F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37FB257-D82D-CA4D-A5B7-0B59D9263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BCBA53D-E3CC-B04D-9E7C-D766B6683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166CCC-7B90-8646-A852-9985A808E9B5}"/>
                </a:ext>
              </a:extLst>
            </p:cNvPr>
            <p:cNvGrpSpPr/>
            <p:nvPr/>
          </p:nvGrpSpPr>
          <p:grpSpPr>
            <a:xfrm>
              <a:off x="4980943" y="4760155"/>
              <a:ext cx="1165546" cy="1144909"/>
              <a:chOff x="0" y="0"/>
              <a:chExt cx="2826014" cy="284195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03610B-75E9-7646-AF40-5C98FA9BB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4142F3A-AF2E-2641-9717-0AC34859F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3865375-8598-324C-9A70-9EA9C932A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16ACA3-C153-0646-8868-0A343C1E8154}"/>
                </a:ext>
              </a:extLst>
            </p:cNvPr>
            <p:cNvGrpSpPr/>
            <p:nvPr/>
          </p:nvGrpSpPr>
          <p:grpSpPr>
            <a:xfrm>
              <a:off x="5844772" y="4783025"/>
              <a:ext cx="850538" cy="1079176"/>
              <a:chOff x="0" y="0"/>
              <a:chExt cx="2661661" cy="318327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B0B8111-796B-B541-8703-4FEDC992A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137177" cy="284561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7ECEA9A-0CDB-CA47-8286-5971FD5C5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774" y="1495987"/>
                <a:ext cx="1048970" cy="139668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7DC741C-06B5-2B4A-9709-64DE07AD7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2692" y="1232870"/>
                <a:ext cx="1048969" cy="139668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86BDDD0-4D4D-E54C-92D8-BF38C3591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6476" y="1786591"/>
                <a:ext cx="1048970" cy="1396684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4EAF77-6400-6B98-BA7F-BD65B2721285}"/>
              </a:ext>
            </a:extLst>
          </p:cNvPr>
          <p:cNvGrpSpPr/>
          <p:nvPr/>
        </p:nvGrpSpPr>
        <p:grpSpPr>
          <a:xfrm>
            <a:off x="7251681" y="662838"/>
            <a:ext cx="1486786" cy="1144909"/>
            <a:chOff x="4843262" y="1701076"/>
            <a:chExt cx="2998753" cy="183981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C4711D-0D8A-2F49-A864-296A72A0D7BA}"/>
                </a:ext>
              </a:extLst>
            </p:cNvPr>
            <p:cNvGrpSpPr/>
            <p:nvPr/>
          </p:nvGrpSpPr>
          <p:grpSpPr>
            <a:xfrm>
              <a:off x="4843262" y="1711136"/>
              <a:ext cx="1165546" cy="1144909"/>
              <a:chOff x="0" y="0"/>
              <a:chExt cx="2826014" cy="2841952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1D53632-66F2-CA48-91C0-444490B52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6088B81-C1F3-A044-B155-D53CF545A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06E4F46-A9FF-034D-8CC9-F7A5B55BD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C5FDBD-1C24-B241-B2DC-76F73FD70BAF}"/>
                </a:ext>
              </a:extLst>
            </p:cNvPr>
            <p:cNvGrpSpPr/>
            <p:nvPr/>
          </p:nvGrpSpPr>
          <p:grpSpPr>
            <a:xfrm>
              <a:off x="5761940" y="1701076"/>
              <a:ext cx="1165546" cy="1144909"/>
              <a:chOff x="0" y="0"/>
              <a:chExt cx="2826014" cy="284195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0380A8E-B857-8643-A2AD-64DB652BB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C121AA1-4047-6C41-A70B-6B2ACBB6E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AD15673-0E77-8846-8045-A28BC46BA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01D4D7-DAD5-C348-9222-D31A75B6B90B}"/>
                </a:ext>
              </a:extLst>
            </p:cNvPr>
            <p:cNvGrpSpPr/>
            <p:nvPr/>
          </p:nvGrpSpPr>
          <p:grpSpPr>
            <a:xfrm>
              <a:off x="4867013" y="2347994"/>
              <a:ext cx="1165546" cy="1144909"/>
              <a:chOff x="0" y="0"/>
              <a:chExt cx="2826014" cy="284195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1814E63-F8AF-EE42-AE5F-1FD48F250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B292E83-F70D-5047-89DA-DBF3CF86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06277C9-DD80-A349-B161-C73077426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6BC2F6B-B967-1D41-BC86-201B54735FE5}"/>
                </a:ext>
              </a:extLst>
            </p:cNvPr>
            <p:cNvGrpSpPr/>
            <p:nvPr/>
          </p:nvGrpSpPr>
          <p:grpSpPr>
            <a:xfrm>
              <a:off x="5687245" y="2395981"/>
              <a:ext cx="1165546" cy="1144909"/>
              <a:chOff x="0" y="0"/>
              <a:chExt cx="2826014" cy="284195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6615E06-45AD-DE4D-B000-6C4755986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457" y="271955"/>
                <a:ext cx="1558557" cy="207518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6CC7DEC-0343-6847-A77A-8582A7C9F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5134746-99F0-E84A-A2CD-89C757B18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62" y="766762"/>
                <a:ext cx="1558557" cy="207519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D48ADB-6621-FF40-804A-0609E53BEFF6}"/>
                </a:ext>
              </a:extLst>
            </p:cNvPr>
            <p:cNvSpPr txBox="1"/>
            <p:nvPr/>
          </p:nvSpPr>
          <p:spPr>
            <a:xfrm>
              <a:off x="6587807" y="3251875"/>
              <a:ext cx="1254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21783D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</a:t>
              </a:r>
              <a:r>
                <a:rPr lang="en-US" altLang="zh-CN" sz="1100" b="1" dirty="0">
                  <a:solidFill>
                    <a:srgbClr val="21783D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55.95</a:t>
              </a:r>
              <a:endParaRPr lang="en-US" sz="1100" b="1" dirty="0">
                <a:solidFill>
                  <a:srgbClr val="21783D"/>
                </a:solidFill>
                <a:latin typeface="Apple Chancery" panose="03020702040506060504" pitchFamily="66" charset="-79"/>
                <a:cs typeface="Apple Chancery" panose="03020702040506060504" pitchFamily="66" charset="-79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AD69B30-7BF8-CA37-93FF-FB34BE5D3351}"/>
              </a:ext>
            </a:extLst>
          </p:cNvPr>
          <p:cNvGrpSpPr/>
          <p:nvPr/>
        </p:nvGrpSpPr>
        <p:grpSpPr>
          <a:xfrm>
            <a:off x="3032723" y="773249"/>
            <a:ext cx="1818443" cy="1510749"/>
            <a:chOff x="1603658" y="1822117"/>
            <a:chExt cx="2843170" cy="18196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341D04-778B-B849-A04C-9EFB7EC96E63}"/>
                </a:ext>
              </a:extLst>
            </p:cNvPr>
            <p:cNvSpPr txBox="1"/>
            <p:nvPr/>
          </p:nvSpPr>
          <p:spPr>
            <a:xfrm>
              <a:off x="3329128" y="3302880"/>
              <a:ext cx="111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</a:t>
              </a:r>
              <a:r>
                <a:rPr lang="en-US" altLang="zh-CN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59</a:t>
              </a:r>
              <a:r>
                <a:rPr lang="en-US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.9</a:t>
              </a:r>
              <a:r>
                <a:rPr lang="en-US" altLang="zh-CN" sz="1100" b="1" dirty="0">
                  <a:solidFill>
                    <a:srgbClr val="0D7891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7</a:t>
              </a:r>
              <a:endParaRPr lang="en-US" sz="1100" b="1" dirty="0">
                <a:solidFill>
                  <a:srgbClr val="0D7891"/>
                </a:solidFill>
                <a:latin typeface="Apple Chancery" panose="03020702040506060504" pitchFamily="66" charset="-79"/>
                <a:cs typeface="Apple Chancery" panose="03020702040506060504" pitchFamily="66" charset="-79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7D115B-57B7-BC3D-B0E4-F4F031A338A0}"/>
                </a:ext>
              </a:extLst>
            </p:cNvPr>
            <p:cNvGrpSpPr/>
            <p:nvPr/>
          </p:nvGrpSpPr>
          <p:grpSpPr>
            <a:xfrm>
              <a:off x="1603658" y="1822117"/>
              <a:ext cx="2422691" cy="1819647"/>
              <a:chOff x="1603658" y="1822117"/>
              <a:chExt cx="2422691" cy="181964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2722981-77D3-0F49-BB09-C72741BE2C68}"/>
                  </a:ext>
                </a:extLst>
              </p:cNvPr>
              <p:cNvGrpSpPr/>
              <p:nvPr/>
            </p:nvGrpSpPr>
            <p:grpSpPr>
              <a:xfrm>
                <a:off x="1603658" y="1972331"/>
                <a:ext cx="1295700" cy="1030903"/>
                <a:chOff x="0" y="0"/>
                <a:chExt cx="2471458" cy="1854704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DAE86B1E-9A08-7048-BC8C-983ACC495C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5906" y="16915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BF007780-F8A2-9348-B26A-143DEE07C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6231" y="23462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F5325601-0223-5A4C-9538-328CFCFE7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0792" y="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86A9F901-369B-6B43-85E3-2032ED3FA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8016" y="191845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B2B5605A-CCF7-F541-AC6B-2D0AB14F8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240" y="41623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E3C9BDB4-A4A5-B245-99F7-E62E27286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640615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12BAA442-E296-4241-8294-EF0489E90C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568" y="5857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A097B1A9-3B36-2648-B650-0FED71B77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0955" y="245907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B87C870F-0C49-A142-B366-CA342CA2A9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2373" y="44429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21F41B68-72E0-864F-B9D3-819B7975D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566" y="696735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2" name="Picture 161">
                  <a:extLst>
                    <a:ext uri="{FF2B5EF4-FFF2-40B4-BE49-F238E27FC236}">
                      <a16:creationId xmlns:a16="http://schemas.microsoft.com/office/drawing/2014/main" id="{3C903C3D-CA71-934D-AF2E-768895772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4097" y="184666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3" name="Picture 162">
                  <a:extLst>
                    <a:ext uri="{FF2B5EF4-FFF2-40B4-BE49-F238E27FC236}">
                      <a16:creationId xmlns:a16="http://schemas.microsoft.com/office/drawing/2014/main" id="{EC49BCA6-A07D-5B49-94C6-559C270F45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1859" y="409080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4" name="Picture 163">
                  <a:extLst>
                    <a:ext uri="{FF2B5EF4-FFF2-40B4-BE49-F238E27FC236}">
                      <a16:creationId xmlns:a16="http://schemas.microsoft.com/office/drawing/2014/main" id="{FC42BD75-6D68-F04B-8CED-16FE4B54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9938" y="620993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5" name="Picture 164">
                  <a:extLst>
                    <a:ext uri="{FF2B5EF4-FFF2-40B4-BE49-F238E27FC236}">
                      <a16:creationId xmlns:a16="http://schemas.microsoft.com/office/drawing/2014/main" id="{2E5C1662-635E-E445-B1C7-A5C4E5C69B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356" y="888336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6" name="Picture 165">
                  <a:extLst>
                    <a:ext uri="{FF2B5EF4-FFF2-40B4-BE49-F238E27FC236}">
                      <a16:creationId xmlns:a16="http://schemas.microsoft.com/office/drawing/2014/main" id="{B1A711DC-E564-FA40-A4AF-AF122ADC1B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8960" y="376511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7" name="Picture 166">
                  <a:extLst>
                    <a:ext uri="{FF2B5EF4-FFF2-40B4-BE49-F238E27FC236}">
                      <a16:creationId xmlns:a16="http://schemas.microsoft.com/office/drawing/2014/main" id="{0C307EBE-C4AC-3949-B12E-CE73C3337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3243" y="583872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38112D6A-AD61-AE41-B806-DD06E10AE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768" y="822314"/>
                  <a:ext cx="565552" cy="753022"/>
                </a:xfrm>
                <a:prstGeom prst="rect">
                  <a:avLst/>
                </a:prstGeom>
              </p:spPr>
            </p:pic>
            <p:pic>
              <p:nvPicPr>
                <p:cNvPr id="169" name="Picture 168">
                  <a:extLst>
                    <a:ext uri="{FF2B5EF4-FFF2-40B4-BE49-F238E27FC236}">
                      <a16:creationId xmlns:a16="http://schemas.microsoft.com/office/drawing/2014/main" id="{5DAB6244-BED3-544D-AB80-FE46CD005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613" y="1101682"/>
                  <a:ext cx="565552" cy="753022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D3B8825-6E21-4944-96EB-69889DE898C8}"/>
                  </a:ext>
                </a:extLst>
              </p:cNvPr>
              <p:cNvGrpSpPr/>
              <p:nvPr/>
            </p:nvGrpSpPr>
            <p:grpSpPr>
              <a:xfrm>
                <a:off x="2860803" y="1822117"/>
                <a:ext cx="1165546" cy="1144909"/>
                <a:chOff x="0" y="0"/>
                <a:chExt cx="2826014" cy="2841952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440D3E6B-E582-9545-8A85-D77262636F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7457" y="271955"/>
                  <a:ext cx="1558557" cy="2075188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76B74600-EF2F-624D-8FAE-5901861F5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1558557" cy="207519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95F55D83-15A5-2A4B-8D8E-ECCDEF96A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8162" y="766762"/>
                  <a:ext cx="1558557" cy="2075190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1449517-727B-4A41-B7CD-A775D21CA8EA}"/>
                  </a:ext>
                </a:extLst>
              </p:cNvPr>
              <p:cNvGrpSpPr/>
              <p:nvPr/>
            </p:nvGrpSpPr>
            <p:grpSpPr>
              <a:xfrm>
                <a:off x="2256555" y="2496855"/>
                <a:ext cx="1165546" cy="1144909"/>
                <a:chOff x="0" y="0"/>
                <a:chExt cx="2826014" cy="2841952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C78300F-A977-2942-B92B-294E27FE2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7457" y="271955"/>
                  <a:ext cx="1558557" cy="2075188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D847B1C-D25D-644D-BAAA-2B0558F139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1558557" cy="2075190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8213258C-D12A-7A43-9CA3-102386F47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8162" y="766762"/>
                  <a:ext cx="1558557" cy="207519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654FC86-4697-910F-96CB-8009081F08EB}"/>
              </a:ext>
            </a:extLst>
          </p:cNvPr>
          <p:cNvGrpSpPr/>
          <p:nvPr/>
        </p:nvGrpSpPr>
        <p:grpSpPr>
          <a:xfrm>
            <a:off x="2923565" y="3533266"/>
            <a:ext cx="1521416" cy="1366109"/>
            <a:chOff x="1864751" y="4101744"/>
            <a:chExt cx="2337161" cy="1887371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1115885-DC8A-5E46-B2A0-3471D22E3D21}"/>
                </a:ext>
              </a:extLst>
            </p:cNvPr>
            <p:cNvGrpSpPr/>
            <p:nvPr/>
          </p:nvGrpSpPr>
          <p:grpSpPr>
            <a:xfrm>
              <a:off x="2697504" y="4101744"/>
              <a:ext cx="1229437" cy="1269377"/>
              <a:chOff x="0" y="0"/>
              <a:chExt cx="2789910" cy="2703840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0332579D-A8BE-7240-B62D-7B8DA1002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558557" cy="2075190"/>
              </a:xfrm>
              <a:prstGeom prst="rect">
                <a:avLst/>
              </a:prstGeom>
            </p:spPr>
          </p:pic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1AD31414-7171-9B4E-90CB-5426F6529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1351" y="258785"/>
                <a:ext cx="1558559" cy="2075188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383F60AF-BBB4-F14B-A72C-143888847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024" y="628650"/>
                <a:ext cx="1558557" cy="2075190"/>
              </a:xfrm>
              <a:prstGeom prst="rect">
                <a:avLst/>
              </a:prstGeom>
            </p:spPr>
          </p:pic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AD5AC9F-836C-8949-BC9B-80A0DD77D975}"/>
                </a:ext>
              </a:extLst>
            </p:cNvPr>
            <p:cNvGrpSpPr/>
            <p:nvPr/>
          </p:nvGrpSpPr>
          <p:grpSpPr>
            <a:xfrm>
              <a:off x="1864751" y="4111057"/>
              <a:ext cx="850538" cy="1079176"/>
              <a:chOff x="0" y="0"/>
              <a:chExt cx="2661661" cy="3183275"/>
            </a:xfrm>
          </p:grpSpPr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AE442D6F-EAF5-5A40-B6B7-5A3D037CF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137177" cy="2845611"/>
              </a:xfrm>
              <a:prstGeom prst="rect">
                <a:avLst/>
              </a:prstGeom>
            </p:spPr>
          </p:pic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C71FF6AB-9A97-6148-8E42-741CEDC75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774" y="1495987"/>
                <a:ext cx="1048970" cy="1396683"/>
              </a:xfrm>
              <a:prstGeom prst="rect">
                <a:avLst/>
              </a:prstGeom>
            </p:spPr>
          </p:pic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D679308D-D9C8-B94A-B224-1346BB6DB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2692" y="1232870"/>
                <a:ext cx="1048969" cy="1396683"/>
              </a:xfrm>
              <a:prstGeom prst="rect">
                <a:avLst/>
              </a:prstGeom>
            </p:spPr>
          </p:pic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41712D09-8098-2B49-A4F4-107F5B970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6476" y="1786591"/>
                <a:ext cx="1048970" cy="1396684"/>
              </a:xfrm>
              <a:prstGeom prst="rect">
                <a:avLst/>
              </a:prstGeom>
            </p:spPr>
          </p:pic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03FAF4F-57AB-9A4A-85D0-D871E8A43C0E}"/>
                </a:ext>
              </a:extLst>
            </p:cNvPr>
            <p:cNvSpPr txBox="1"/>
            <p:nvPr/>
          </p:nvSpPr>
          <p:spPr>
            <a:xfrm>
              <a:off x="3030011" y="5604472"/>
              <a:ext cx="11719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455353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$</a:t>
              </a:r>
              <a:r>
                <a:rPr lang="en-US" altLang="zh-CN" sz="1100" b="1" dirty="0">
                  <a:solidFill>
                    <a:srgbClr val="455353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56.97</a:t>
              </a:r>
              <a:endParaRPr lang="en-US" sz="1100" b="1" dirty="0">
                <a:solidFill>
                  <a:srgbClr val="455353"/>
                </a:solidFill>
                <a:latin typeface="Apple Chancery" panose="03020702040506060504" pitchFamily="66" charset="-79"/>
                <a:cs typeface="Apple Chancery" panose="03020702040506060504" pitchFamily="66" charset="-79"/>
              </a:endParaRP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AF40B28-9D6D-C34B-BCBC-2BEF3A6F8C93}"/>
                </a:ext>
              </a:extLst>
            </p:cNvPr>
            <p:cNvGrpSpPr/>
            <p:nvPr/>
          </p:nvGrpSpPr>
          <p:grpSpPr>
            <a:xfrm>
              <a:off x="1917888" y="4958212"/>
              <a:ext cx="1295700" cy="1030903"/>
              <a:chOff x="0" y="0"/>
              <a:chExt cx="2471458" cy="1854704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58747908-439D-9A46-8B01-64C85AC98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5906" y="16915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9561ED64-09D7-9344-824B-16FD6B082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6231" y="23462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59C375DC-562D-C64E-A665-B7724D807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0792" y="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3D14A2B9-512F-784E-80BF-B26CB3618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016" y="19184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609A6AD5-40A5-3A48-B6E0-4CA9D1921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240" y="41623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0033B6D7-6B88-734B-A1BC-16EE1BB04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64061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7E938FF2-B672-1F4A-903F-E86545DDF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3568" y="5857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44A1745F-618A-9045-9F95-B5D07688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955" y="245907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6A15D1A6-B273-EC4A-8264-7F68FF36B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373" y="44429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382A74A8-A63D-7B4A-BAF7-661BBEA09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566" y="696735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AF971789-1835-6241-85E7-11B7A617B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4097" y="184666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9FF2460E-8509-DE4C-B779-C891E352E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1859" y="409080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373B65E4-922F-7649-81CC-BA2F6E81C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9938" y="620993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90520AA8-0D11-004B-8ACA-6117282C7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56" y="888336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5EF5060C-8E93-B34B-9D87-B04509D85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8960" y="376511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FBAA5484-E6D8-C94B-97D8-EEA4C07AB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3243" y="583872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8099CDC6-03CF-FB48-B28F-E4043BD30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768" y="822314"/>
                <a:ext cx="565552" cy="753022"/>
              </a:xfrm>
              <a:prstGeom prst="rect">
                <a:avLst/>
              </a:prstGeom>
            </p:spPr>
          </p:pic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ADC1A62D-011D-BA4E-A04C-E04F52DDC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613" y="1101682"/>
                <a:ext cx="565552" cy="7530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78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trategy for…"/>
          <p:cNvSpPr txBox="1">
            <a:spLocks noGrp="1"/>
          </p:cNvSpPr>
          <p:nvPr>
            <p:ph type="ctrTitle"/>
          </p:nvPr>
        </p:nvSpPr>
        <p:spPr>
          <a:xfrm>
            <a:off x="630005" y="363528"/>
            <a:ext cx="4423195" cy="33050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276453">
              <a:defRPr sz="6192">
                <a:solidFill>
                  <a:srgbClr val="619941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4800" dirty="0"/>
              <a:t>Strategy for </a:t>
            </a:r>
          </a:p>
          <a:p>
            <a:pPr algn="l" defTabSz="276453">
              <a:defRPr sz="6192">
                <a:solidFill>
                  <a:srgbClr val="619941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4400" dirty="0"/>
              <a:t>increasing </a:t>
            </a:r>
          </a:p>
          <a:p>
            <a:pPr algn="l" defTabSz="276453">
              <a:defRPr sz="6192">
                <a:solidFill>
                  <a:srgbClr val="619941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4400" dirty="0"/>
              <a:t>wholesalers' </a:t>
            </a:r>
          </a:p>
          <a:p>
            <a:pPr algn="l" defTabSz="276453">
              <a:defRPr sz="6192">
                <a:solidFill>
                  <a:srgbClr val="619941"/>
                </a:solidFill>
                <a:latin typeface="Regina Black"/>
                <a:ea typeface="Regina Black"/>
                <a:cs typeface="Regina Black"/>
                <a:sym typeface="Regina Black"/>
              </a:defRPr>
            </a:pPr>
            <a:r>
              <a:rPr sz="4400" dirty="0"/>
              <a:t>purchases</a:t>
            </a:r>
          </a:p>
        </p:txBody>
      </p:sp>
      <p:pic>
        <p:nvPicPr>
          <p:cNvPr id="121" name="index__snack_with_impact.png" descr="index__snack_with_imp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00" y="590277"/>
            <a:ext cx="3902274" cy="390227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ectangle"/>
          <p:cNvSpPr/>
          <p:nvPr/>
        </p:nvSpPr>
        <p:spPr>
          <a:xfrm>
            <a:off x="1063" y="-131049"/>
            <a:ext cx="9141875" cy="720683"/>
          </a:xfrm>
          <a:prstGeom prst="rect">
            <a:avLst/>
          </a:prstGeom>
          <a:solidFill>
            <a:srgbClr val="619941">
              <a:alpha val="932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144949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ircle"/>
          <p:cNvSpPr/>
          <p:nvPr/>
        </p:nvSpPr>
        <p:spPr>
          <a:xfrm>
            <a:off x="5081080" y="2381279"/>
            <a:ext cx="1071475" cy="1071475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6" name="Circle"/>
          <p:cNvSpPr/>
          <p:nvPr/>
        </p:nvSpPr>
        <p:spPr>
          <a:xfrm>
            <a:off x="7072312" y="4442519"/>
            <a:ext cx="1214438" cy="1214438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7" name="Circle"/>
          <p:cNvSpPr/>
          <p:nvPr/>
        </p:nvSpPr>
        <p:spPr>
          <a:xfrm>
            <a:off x="7135614" y="1072356"/>
            <a:ext cx="1403051" cy="1403051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8" name="Circle"/>
          <p:cNvSpPr/>
          <p:nvPr/>
        </p:nvSpPr>
        <p:spPr>
          <a:xfrm>
            <a:off x="848321" y="401805"/>
            <a:ext cx="2744153" cy="2744153"/>
          </a:xfrm>
          <a:prstGeom prst="ellipse">
            <a:avLst/>
          </a:prstGeom>
          <a:solidFill>
            <a:srgbClr val="61A1AF">
              <a:alpha val="62146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0" name="Stable…"/>
          <p:cNvSpPr txBox="1"/>
          <p:nvPr/>
        </p:nvSpPr>
        <p:spPr>
          <a:xfrm>
            <a:off x="1327524" y="1196769"/>
            <a:ext cx="1785746" cy="115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50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516"/>
              <a:t>Stable </a:t>
            </a:r>
          </a:p>
          <a:p>
            <a:pPr>
              <a:defRPr sz="5000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3516"/>
              <a:t>income</a:t>
            </a:r>
          </a:p>
        </p:txBody>
      </p:sp>
      <p:sp>
        <p:nvSpPr>
          <p:cNvPr id="131" name="Brand…"/>
          <p:cNvSpPr txBox="1"/>
          <p:nvPr/>
        </p:nvSpPr>
        <p:spPr>
          <a:xfrm>
            <a:off x="7277691" y="1467292"/>
            <a:ext cx="111889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Brand</a:t>
            </a:r>
          </a:p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rPr sz="1758"/>
              <a:t>promotion</a:t>
            </a:r>
          </a:p>
        </p:txBody>
      </p:sp>
      <p:sp>
        <p:nvSpPr>
          <p:cNvPr id="132" name="Establish…"/>
          <p:cNvSpPr txBox="1"/>
          <p:nvPr/>
        </p:nvSpPr>
        <p:spPr>
          <a:xfrm>
            <a:off x="5184807" y="2718597"/>
            <a:ext cx="864020" cy="39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Establish</a:t>
            </a:r>
          </a:p>
          <a:p>
            <a:pPr>
              <a:defRPr sz="1500">
                <a:latin typeface="Futura"/>
                <a:ea typeface="Futura"/>
                <a:cs typeface="Futura"/>
                <a:sym typeface="Futura"/>
              </a:defRPr>
            </a:pPr>
            <a:r>
              <a:rPr sz="1055"/>
              <a:t>brand image</a:t>
            </a:r>
          </a:p>
        </p:txBody>
      </p:sp>
      <p:sp>
        <p:nvSpPr>
          <p:cNvPr id="133" name="Lower…"/>
          <p:cNvSpPr txBox="1"/>
          <p:nvPr/>
        </p:nvSpPr>
        <p:spPr>
          <a:xfrm>
            <a:off x="7358930" y="4764821"/>
            <a:ext cx="641202" cy="569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Lower</a:t>
            </a:r>
          </a:p>
          <a:p>
            <a:pPr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rPr sz="1617"/>
              <a:t>cost</a:t>
            </a:r>
          </a:p>
        </p:txBody>
      </p:sp>
      <p:pic>
        <p:nvPicPr>
          <p:cNvPr id="134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35159">
            <a:off x="3472736" y="2478349"/>
            <a:ext cx="1681862" cy="53579"/>
          </a:xfrm>
          <a:prstGeom prst="rect">
            <a:avLst/>
          </a:prstGeom>
        </p:spPr>
      </p:pic>
      <p:pic>
        <p:nvPicPr>
          <p:cNvPr id="136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957809">
            <a:off x="5664352" y="3969668"/>
            <a:ext cx="1833655" cy="53579"/>
          </a:xfrm>
          <a:prstGeom prst="rect">
            <a:avLst/>
          </a:prstGeom>
        </p:spPr>
      </p:pic>
      <p:pic>
        <p:nvPicPr>
          <p:cNvPr id="138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19767537">
            <a:off x="6061014" y="2409875"/>
            <a:ext cx="1235441" cy="53579"/>
          </a:xfrm>
          <a:prstGeom prst="rect">
            <a:avLst/>
          </a:prstGeom>
        </p:spPr>
      </p:pic>
      <p:sp>
        <p:nvSpPr>
          <p:cNvPr id="140" name="Rectangle"/>
          <p:cNvSpPr/>
          <p:nvPr/>
        </p:nvSpPr>
        <p:spPr>
          <a:xfrm rot="16200000">
            <a:off x="4422235" y="1765439"/>
            <a:ext cx="299531" cy="9239433"/>
          </a:xfrm>
          <a:prstGeom prst="rect">
            <a:avLst/>
          </a:prstGeom>
          <a:solidFill>
            <a:srgbClr val="61A1A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" name="The  Pros of doing business…">
            <a:extLst>
              <a:ext uri="{FF2B5EF4-FFF2-40B4-BE49-F238E27FC236}">
                <a16:creationId xmlns:a16="http://schemas.microsoft.com/office/drawing/2014/main" id="{F2597094-53C7-BC4F-A2E0-7A48289134BE}"/>
              </a:ext>
            </a:extLst>
          </p:cNvPr>
          <p:cNvSpPr txBox="1"/>
          <p:nvPr/>
        </p:nvSpPr>
        <p:spPr>
          <a:xfrm>
            <a:off x="848748" y="4366648"/>
            <a:ext cx="4970913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The  Pros of doing business </a:t>
            </a:r>
          </a:p>
          <a:p>
            <a:pPr>
              <a:defRPr>
                <a:solidFill>
                  <a:srgbClr val="307E97"/>
                </a:solidFill>
              </a:defRPr>
            </a:pPr>
            <a:r>
              <a:rPr sz="2800" dirty="0">
                <a:latin typeface="Regina Black Solid" panose="02000000000000000000" pitchFamily="2" charset="77"/>
                <a:ea typeface="Regina Black Solid" panose="02000000000000000000" pitchFamily="2" charset="77"/>
              </a:rPr>
              <a:t>with the wholesaler</a:t>
            </a:r>
          </a:p>
        </p:txBody>
      </p:sp>
    </p:spTree>
    <p:extLst>
      <p:ext uri="{BB962C8B-B14F-4D97-AF65-F5344CB8AC3E}">
        <p14:creationId xmlns:p14="http://schemas.microsoft.com/office/powerpoint/2010/main" val="26154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917</Words>
  <Application>Microsoft Office PowerPoint</Application>
  <PresentationFormat>On-screen Show (4:3)</PresentationFormat>
  <Paragraphs>248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Calibri Light</vt:lpstr>
      <vt:lpstr>Futura Medium</vt:lpstr>
      <vt:lpstr>Futura Bold</vt:lpstr>
      <vt:lpstr>Arial</vt:lpstr>
      <vt:lpstr>Apple Chancery</vt:lpstr>
      <vt:lpstr>Calibri</vt:lpstr>
      <vt:lpstr>Regina Black Solid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 for  increasing  wholesalers'  purchases</vt:lpstr>
      <vt:lpstr>PowerPoint Presentation</vt:lpstr>
      <vt:lpstr>PowerPoint Presentation</vt:lpstr>
      <vt:lpstr>PowerPoint Presentation</vt:lpstr>
      <vt:lpstr>PowerPoint Presentation</vt:lpstr>
      <vt:lpstr>Plan  A   for Risk -aversive small wholesaler</vt:lpstr>
      <vt:lpstr>Plan  A   for Risk -aversive small wholesaler</vt:lpstr>
      <vt:lpstr>Plan B  For Small-scale wholesalers with limited economic capacity</vt:lpstr>
      <vt:lpstr>Plan B  For Small-scale wholesalers with limited economic capacity</vt:lpstr>
      <vt:lpstr>Plan  C    for The Customers who are willing to sign a long-term contract with us （more than one year）</vt:lpstr>
      <vt:lpstr>Plan  C    for The Customers who are willing to sign a long-term contract with us （more than one year）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Gao, Yihan</dc:creator>
  <cp:lastModifiedBy>YilingTsai</cp:lastModifiedBy>
  <cp:revision>16</cp:revision>
  <dcterms:created xsi:type="dcterms:W3CDTF">2019-11-10T21:42:20Z</dcterms:created>
  <dcterms:modified xsi:type="dcterms:W3CDTF">2024-08-21T17:46:09Z</dcterms:modified>
</cp:coreProperties>
</file>